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24"/>
  </p:notesMasterIdLst>
  <p:handoutMasterIdLst>
    <p:handoutMasterId r:id="rId25"/>
  </p:handoutMasterIdLst>
  <p:sldIdLst>
    <p:sldId id="278" r:id="rId4"/>
    <p:sldId id="279" r:id="rId5"/>
    <p:sldId id="280" r:id="rId6"/>
    <p:sldId id="297" r:id="rId7"/>
    <p:sldId id="282" r:id="rId8"/>
    <p:sldId id="283" r:id="rId9"/>
    <p:sldId id="284" r:id="rId10"/>
    <p:sldId id="289" r:id="rId11"/>
    <p:sldId id="285" r:id="rId12"/>
    <p:sldId id="286" r:id="rId13"/>
    <p:sldId id="287" r:id="rId14"/>
    <p:sldId id="288" r:id="rId15"/>
    <p:sldId id="290" r:id="rId16"/>
    <p:sldId id="291" r:id="rId17"/>
    <p:sldId id="292" r:id="rId18"/>
    <p:sldId id="296" r:id="rId19"/>
    <p:sldId id="293" r:id="rId20"/>
    <p:sldId id="294" r:id="rId21"/>
    <p:sldId id="295" r:id="rId22"/>
    <p:sldId id="298" r:id="rId23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2" userDrawn="1">
          <p15:clr>
            <a:srgbClr val="A4A3A4"/>
          </p15:clr>
        </p15:guide>
        <p15:guide id="2" pos="483" userDrawn="1">
          <p15:clr>
            <a:srgbClr val="A4A3A4"/>
          </p15:clr>
        </p15:guide>
        <p15:guide id="3" pos="7423" userDrawn="1">
          <p15:clr>
            <a:srgbClr val="A4A3A4"/>
          </p15:clr>
        </p15:guide>
        <p15:guide id="4" orient="horz" pos="4020" userDrawn="1">
          <p15:clr>
            <a:srgbClr val="A4A3A4"/>
          </p15:clr>
        </p15:guide>
        <p15:guide id="5" orient="horz" pos="1502" userDrawn="1">
          <p15:clr>
            <a:srgbClr val="A4A3A4"/>
          </p15:clr>
        </p15:guide>
        <p15:guide id="6" pos="5768" userDrawn="1">
          <p15:clr>
            <a:srgbClr val="A4A3A4"/>
          </p15:clr>
        </p15:guide>
        <p15:guide id="7" orient="horz" pos="2228" userDrawn="1">
          <p15:clr>
            <a:srgbClr val="A4A3A4"/>
          </p15:clr>
        </p15:guide>
        <p15:guide id="8" orient="horz" pos="913" userDrawn="1">
          <p15:clr>
            <a:srgbClr val="A4A3A4"/>
          </p15:clr>
        </p15:guide>
        <p15:guide id="9" pos="5269" userDrawn="1">
          <p15:clr>
            <a:srgbClr val="A4A3A4"/>
          </p15:clr>
        </p15:guide>
        <p15:guide id="10" pos="3840" userDrawn="1">
          <p15:clr>
            <a:srgbClr val="A4A3A4"/>
          </p15:clr>
        </p15:guide>
        <p15:guide id="11" pos="4248" userDrawn="1">
          <p15:clr>
            <a:srgbClr val="A4A3A4"/>
          </p15:clr>
        </p15:guide>
        <p15:guide id="12" orient="horz" pos="2523" userDrawn="1">
          <p15:clr>
            <a:srgbClr val="A4A3A4"/>
          </p15:clr>
        </p15:guide>
        <p15:guide id="13" pos="2139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F98"/>
    <a:srgbClr val="80A41B"/>
    <a:srgbClr val="5E7E29"/>
    <a:srgbClr val="2A98CD"/>
    <a:srgbClr val="3E3E3D"/>
    <a:srgbClr val="EB1515"/>
    <a:srgbClr val="D8D8D8"/>
    <a:srgbClr val="DB2E25"/>
    <a:srgbClr val="C428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52C7B90-B26C-4741-92BB-55F27141F039}" v="2" dt="2026-01-20T11:21:21.5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69" autoAdjust="0"/>
    <p:restoredTop sz="96005" autoAdjust="0"/>
  </p:normalViewPr>
  <p:slideViewPr>
    <p:cSldViewPr snapToGrid="0">
      <p:cViewPr varScale="1">
        <p:scale>
          <a:sx n="87" d="100"/>
          <a:sy n="87" d="100"/>
        </p:scale>
        <p:origin x="830" y="72"/>
      </p:cViewPr>
      <p:guideLst>
        <p:guide orient="horz" pos="232"/>
        <p:guide pos="483"/>
        <p:guide pos="7423"/>
        <p:guide orient="horz" pos="4020"/>
        <p:guide orient="horz" pos="1502"/>
        <p:guide pos="5768"/>
        <p:guide orient="horz" pos="2228"/>
        <p:guide orient="horz" pos="913"/>
        <p:guide pos="5269"/>
        <p:guide pos="3840"/>
        <p:guide pos="4248"/>
        <p:guide orient="horz" pos="2523"/>
        <p:guide pos="213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21" d="100"/>
          <a:sy n="121" d="100"/>
        </p:scale>
        <p:origin x="3822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microsoft.com/office/2015/10/relationships/revisionInfo" Target="revisionInfo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lya Tsibets" userId="104ca45e-5973-408b-9b21-38be7af25ee1" providerId="ADAL" clId="{A7DBFD59-415D-44AE-97E5-D7E1861E9620}"/>
    <pc:docChg chg="custSel modSld">
      <pc:chgData name="Ilya Tsibets" userId="104ca45e-5973-408b-9b21-38be7af25ee1" providerId="ADAL" clId="{A7DBFD59-415D-44AE-97E5-D7E1861E9620}" dt="2026-01-20T11:21:21.530" v="4" actId="27636"/>
      <pc:docMkLst>
        <pc:docMk/>
      </pc:docMkLst>
      <pc:sldChg chg="modSp mod">
        <pc:chgData name="Ilya Tsibets" userId="104ca45e-5973-408b-9b21-38be7af25ee1" providerId="ADAL" clId="{A7DBFD59-415D-44AE-97E5-D7E1861E9620}" dt="2026-01-20T11:21:21.530" v="4" actId="27636"/>
        <pc:sldMkLst>
          <pc:docMk/>
          <pc:sldMk cId="2453318013" sldId="291"/>
        </pc:sldMkLst>
        <pc:spChg chg="mod">
          <ac:chgData name="Ilya Tsibets" userId="104ca45e-5973-408b-9b21-38be7af25ee1" providerId="ADAL" clId="{A7DBFD59-415D-44AE-97E5-D7E1861E9620}" dt="2026-01-20T11:21:21.530" v="4" actId="27636"/>
          <ac:spMkLst>
            <pc:docMk/>
            <pc:sldMk cId="2453318013" sldId="291"/>
            <ac:spMk id="6" creationId="{7FC17E15-99F6-22CD-98C7-D296573F4E09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7DD6AE-8C26-4F1B-B84E-3144B6FA23F7}" type="datetimeFigureOut">
              <a:rPr lang="pl-PL" smtClean="0"/>
              <a:t>20.01.2026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FFA3B9-4054-4768-A287-B4E588A5EA1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911476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F3FAAF-CC5F-4C8F-A3AD-78F60C842C27}" type="datetimeFigureOut">
              <a:rPr lang="pl-PL" smtClean="0"/>
              <a:t>20.01.2026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285303-1FE7-4C21-BBC3-43AA1027CA6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971323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285303-1FE7-4C21-BBC3-43AA1027CA6D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084818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8C2A7C-2A8B-4AF5-B23D-36F3D541D4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DFBB1849-B0F1-2D7C-5778-48DE4637CE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76C610FC-76D1-0C53-BAFC-DD40261A0E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A12A7BEF-12AA-3744-E1F6-5CA556A2B0D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285303-1FE7-4C21-BBC3-43AA1027CA6D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732516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285303-1FE7-4C21-BBC3-43AA1027CA6D}" type="slidenum">
              <a:rPr lang="pl-PL" smtClean="0"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624302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7C5B32-C710-7EA6-F9F6-D0FFA9109D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805DCEC9-3583-82F4-A109-9289CB448F5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5CA57E9F-C272-CE23-575D-83D418B8B54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79604E16-26A7-F31D-54F1-E8A451468D8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285303-1FE7-4C21-BBC3-43AA1027CA6D}" type="slidenum">
              <a:rPr lang="pl-PL" smtClean="0"/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054567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D31275-E682-80FF-8F7C-20A8704A8F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D81AA5F9-484C-98C8-6DFC-01A4306A477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259826F6-CDA2-BD61-6D57-F8BDA2156BC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90308D10-CF14-B65C-AD0E-ABC4DECAAE1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285303-1FE7-4C21-BBC3-43AA1027CA6D}" type="slidenum">
              <a:rPr lang="pl-PL" smtClean="0"/>
              <a:t>11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594974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B189E2-961F-BC0A-4A0D-ABD923D3A9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0390A175-37DF-6182-9386-53756D59D37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5E2BB07E-68B1-C006-8610-8C664862D90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91E5F84A-13E1-6AC9-2C89-19ACFC893DF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285303-1FE7-4C21-BBC3-43AA1027CA6D}" type="slidenum">
              <a:rPr lang="pl-PL" smtClean="0"/>
              <a:t>12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98499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F9E105-FBCC-FF6B-33EB-430F9696AC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D2D38896-40D9-2478-EAD6-B8658FD9551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B07FEB3F-69B8-DB59-A9E0-8AD617080E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BB0EDD11-4ABD-170A-C0A2-30009EE1BBA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285303-1FE7-4C21-BBC3-43AA1027CA6D}" type="slidenum">
              <a:rPr lang="pl-PL" smtClean="0"/>
              <a:t>13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496743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1A8BF7-8E76-B7FC-D086-405E4D2F82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2FE99A5F-60BE-C351-627E-4B81B37E59B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B54EC1A9-AE2A-0870-5FB3-7D2CA550255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78C5BE8C-DAB8-9FA0-CB9E-3B1029E71DC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285303-1FE7-4C21-BBC3-43AA1027CA6D}" type="slidenum">
              <a:rPr lang="pl-PL" smtClean="0"/>
              <a:t>14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212117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94767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14F2C-608F-45E4-8E73-2E569117B1DB}" type="datetimeFigureOut">
              <a:rPr lang="pl-PL" smtClean="0"/>
              <a:t>20.01.2026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5E22E-680B-4CA0-BCFB-7AB2B165D33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36964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14F2C-608F-45E4-8E73-2E569117B1DB}" type="datetimeFigureOut">
              <a:rPr lang="pl-PL" smtClean="0"/>
              <a:t>20.01.2026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5E22E-680B-4CA0-BCFB-7AB2B165D33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04591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14F2C-608F-45E4-8E73-2E569117B1DB}" type="datetimeFigureOut">
              <a:rPr lang="pl-PL" smtClean="0"/>
              <a:t>20.01.2026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5E22E-680B-4CA0-BCFB-7AB2B165D33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10637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14F2C-608F-45E4-8E73-2E569117B1DB}" type="datetimeFigureOut">
              <a:rPr lang="pl-PL" smtClean="0"/>
              <a:t>20.01.2026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5E22E-680B-4CA0-BCFB-7AB2B165D33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28220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14F2C-608F-45E4-8E73-2E569117B1DB}" type="datetimeFigureOut">
              <a:rPr lang="pl-PL" smtClean="0"/>
              <a:t>20.01.2026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5E22E-680B-4CA0-BCFB-7AB2B165D33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71667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14F2C-608F-45E4-8E73-2E569117B1DB}" type="datetimeFigureOut">
              <a:rPr lang="pl-PL" smtClean="0"/>
              <a:t>20.01.2026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5E22E-680B-4CA0-BCFB-7AB2B165D33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42597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14F2C-608F-45E4-8E73-2E569117B1DB}" type="datetimeFigureOut">
              <a:rPr lang="pl-PL" smtClean="0"/>
              <a:t>20.01.2026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5E22E-680B-4CA0-BCFB-7AB2B165D33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99533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14F2C-608F-45E4-8E73-2E569117B1DB}" type="datetimeFigureOut">
              <a:rPr lang="pl-PL" smtClean="0"/>
              <a:t>20.01.2026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5E22E-680B-4CA0-BCFB-7AB2B165D33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26028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14F2C-608F-45E4-8E73-2E569117B1DB}" type="datetimeFigureOut">
              <a:rPr lang="pl-PL" smtClean="0"/>
              <a:t>20.01.2026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5E22E-680B-4CA0-BCFB-7AB2B165D33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27344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14F2C-608F-45E4-8E73-2E569117B1DB}" type="datetimeFigureOut">
              <a:rPr lang="pl-PL" smtClean="0"/>
              <a:t>20.01.2026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5E22E-680B-4CA0-BCFB-7AB2B165D33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15125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F14F2C-608F-45E4-8E73-2E569117B1DB}" type="datetimeFigureOut">
              <a:rPr lang="pl-PL" smtClean="0"/>
              <a:t>20.01.2026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B5E22E-680B-4CA0-BCFB-7AB2B165D33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02480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2.sv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mailto:agata.wlodarska@uni.lodz.pl" TargetMode="External"/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2.sv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2.sv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2.sv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uni.lodz.pl/wyjazdy-zagraniczne/erasmus-studia/erasmus-studia-2026-2027" TargetMode="External"/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svg"/><Relationship Id="rId11" Type="http://schemas.openxmlformats.org/officeDocument/2006/relationships/hyperlink" Target="https://www.uni.lodz.pl/pracownicy/bartlomiej-przymuszala" TargetMode="External"/><Relationship Id="rId5" Type="http://schemas.openxmlformats.org/officeDocument/2006/relationships/image" Target="../media/image5.png"/><Relationship Id="rId10" Type="http://schemas.openxmlformats.org/officeDocument/2006/relationships/hyperlink" Target="https://www.uni.lodz.pl/pracownicy/beata-kaminska" TargetMode="External"/><Relationship Id="rId4" Type="http://schemas.openxmlformats.org/officeDocument/2006/relationships/image" Target="../media/image2.svg"/><Relationship Id="rId9" Type="http://schemas.openxmlformats.org/officeDocument/2006/relationships/hyperlink" Target="https://www.uni.lodz.pl/pracownicy/dorota-jachimek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uni.lodz.pl/wyjazdy-zagraniczne/erasmus-praktyki" TargetMode="External"/><Relationship Id="rId3" Type="http://schemas.openxmlformats.org/officeDocument/2006/relationships/image" Target="../media/image2.svg"/><Relationship Id="rId7" Type="http://schemas.openxmlformats.org/officeDocument/2006/relationships/hyperlink" Target="mailto:agnieszka.lukawska@uni.lodz.pl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hyperlink" Target="mailto:bogna.rudolf@chemia.uni.lodz.pl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hyperlink" Target="https://erasmusplus.org.pl/" TargetMode="External"/><Relationship Id="rId3" Type="http://schemas.openxmlformats.org/officeDocument/2006/relationships/image" Target="../media/image2.svg"/><Relationship Id="rId7" Type="http://schemas.openxmlformats.org/officeDocument/2006/relationships/hyperlink" Target="https://www.uni.lodz.pl/wyjazdy-zagraniczne/erasmus-studia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2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2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rafika 10"/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021269" y="371923"/>
            <a:ext cx="764192" cy="796033"/>
          </a:xfrm>
          <a:prstGeom prst="rect">
            <a:avLst/>
          </a:prstGeom>
        </p:spPr>
      </p:pic>
      <p:sp>
        <p:nvSpPr>
          <p:cNvPr id="4" name="pole tekstowe 3"/>
          <p:cNvSpPr txBox="1"/>
          <p:nvPr/>
        </p:nvSpPr>
        <p:spPr>
          <a:xfrm>
            <a:off x="120130" y="6138469"/>
            <a:ext cx="576303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pl-PL" sz="2400" dirty="0">
                <a:solidFill>
                  <a:schemeClr val="bg1"/>
                </a:solidFill>
              </a:rPr>
              <a:t>11</a:t>
            </a:r>
          </a:p>
        </p:txBody>
      </p:sp>
      <p:pic>
        <p:nvPicPr>
          <p:cNvPr id="2" name="Obraz 1" descr="Obraz zawierający tekst, Czcionka, logo, Grafika&#10;&#10;Zawartość wygenerowana przez AI może być niepoprawna.">
            <a:extLst>
              <a:ext uri="{FF2B5EF4-FFF2-40B4-BE49-F238E27FC236}">
                <a16:creationId xmlns:a16="http://schemas.microsoft.com/office/drawing/2014/main" id="{FBDD8B09-4774-1BA3-9E20-3450C4DA214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4625" y="1929089"/>
            <a:ext cx="3381375" cy="1623695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Obraz 2" descr="Obraz zawierający Czcionka, Grafika, logo, projekt graficzny&#10;&#10;Zawartość wygenerowana przez AI może być niepoprawna.">
            <a:extLst>
              <a:ext uri="{FF2B5EF4-FFF2-40B4-BE49-F238E27FC236}">
                <a16:creationId xmlns:a16="http://schemas.microsoft.com/office/drawing/2014/main" id="{F272D05A-4322-2B72-082F-71FC0D2811B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250273"/>
            <a:ext cx="2981325" cy="298132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pole tekstowe 4">
            <a:extLst>
              <a:ext uri="{FF2B5EF4-FFF2-40B4-BE49-F238E27FC236}">
                <a16:creationId xmlns:a16="http://schemas.microsoft.com/office/drawing/2014/main" id="{55D712B9-E419-333E-B323-121086F86B97}"/>
              </a:ext>
            </a:extLst>
          </p:cNvPr>
          <p:cNvSpPr txBox="1"/>
          <p:nvPr/>
        </p:nvSpPr>
        <p:spPr>
          <a:xfrm>
            <a:off x="2755271" y="4079417"/>
            <a:ext cx="66814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/>
              <a:t>PROGRAMY MOBILNOŚCI STUDENCKIEJ ERASMUS+</a:t>
            </a:r>
          </a:p>
          <a:p>
            <a:pPr algn="ctr"/>
            <a:r>
              <a:rPr lang="pl-PL" sz="2000" dirty="0"/>
              <a:t>PORADNIK DLA STUDENTÓW WYDZIAŁU CHEMII UŁ</a:t>
            </a:r>
          </a:p>
        </p:txBody>
      </p:sp>
    </p:spTree>
    <p:extLst>
      <p:ext uri="{BB962C8B-B14F-4D97-AF65-F5344CB8AC3E}">
        <p14:creationId xmlns:p14="http://schemas.microsoft.com/office/powerpoint/2010/main" val="5178688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85A51C6-0546-BFE8-6684-01E27BD3B3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rafika 10">
            <a:extLst>
              <a:ext uri="{FF2B5EF4-FFF2-40B4-BE49-F238E27FC236}">
                <a16:creationId xmlns:a16="http://schemas.microsoft.com/office/drawing/2014/main" id="{15E865A2-1D5C-71A2-9873-284C997D327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021269" y="371923"/>
            <a:ext cx="764192" cy="796033"/>
          </a:xfrm>
          <a:prstGeom prst="rect">
            <a:avLst/>
          </a:prstGeom>
        </p:spPr>
      </p:pic>
      <p:sp>
        <p:nvSpPr>
          <p:cNvPr id="4" name="pole tekstowe 3">
            <a:extLst>
              <a:ext uri="{FF2B5EF4-FFF2-40B4-BE49-F238E27FC236}">
                <a16:creationId xmlns:a16="http://schemas.microsoft.com/office/drawing/2014/main" id="{4A61A12D-61DB-CA39-4037-33DB655049BE}"/>
              </a:ext>
            </a:extLst>
          </p:cNvPr>
          <p:cNvSpPr txBox="1"/>
          <p:nvPr/>
        </p:nvSpPr>
        <p:spPr>
          <a:xfrm>
            <a:off x="120130" y="6138469"/>
            <a:ext cx="576303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pl-PL" sz="2400" dirty="0">
                <a:solidFill>
                  <a:schemeClr val="bg1"/>
                </a:solidFill>
              </a:rPr>
              <a:t>11</a:t>
            </a:r>
          </a:p>
        </p:txBody>
      </p:sp>
      <p:pic>
        <p:nvPicPr>
          <p:cNvPr id="12" name="Grafika 11">
            <a:extLst>
              <a:ext uri="{FF2B5EF4-FFF2-40B4-BE49-F238E27FC236}">
                <a16:creationId xmlns:a16="http://schemas.microsoft.com/office/drawing/2014/main" id="{650A20C7-A06F-274B-2EA2-46DA697539A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81550" y="5855186"/>
            <a:ext cx="1636394" cy="513378"/>
          </a:xfrm>
          <a:prstGeom prst="rect">
            <a:avLst/>
          </a:prstGeom>
        </p:spPr>
      </p:pic>
      <p:pic>
        <p:nvPicPr>
          <p:cNvPr id="3" name="Obraz 2" descr="Obraz zawierający Czcionka, Grafika, logo, projekt graficzny&#10;&#10;Zawartość wygenerowana przez AI może być niepoprawna.">
            <a:extLst>
              <a:ext uri="{FF2B5EF4-FFF2-40B4-BE49-F238E27FC236}">
                <a16:creationId xmlns:a16="http://schemas.microsoft.com/office/drawing/2014/main" id="{509448B9-D77F-6533-8859-9EB6158D411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328" b="20743"/>
          <a:stretch>
            <a:fillRect/>
          </a:stretch>
        </p:blipFill>
        <p:spPr bwMode="auto">
          <a:xfrm>
            <a:off x="2598311" y="5648799"/>
            <a:ext cx="1571625" cy="92615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9A0775C4-387D-52AF-7DCF-E6BFB0F325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pl-PL" sz="3200" b="1" dirty="0"/>
              <a:t>Erasmus+ Studia – rekrutacja na rok akademicki 2026/2027</a:t>
            </a:r>
          </a:p>
        </p:txBody>
      </p:sp>
      <p:sp>
        <p:nvSpPr>
          <p:cNvPr id="6" name="Symbol zastępczy zawartości 2">
            <a:extLst>
              <a:ext uri="{FF2B5EF4-FFF2-40B4-BE49-F238E27FC236}">
                <a16:creationId xmlns:a16="http://schemas.microsoft.com/office/drawing/2014/main" id="{33EB442D-00CC-FA3E-AD4F-19599D849F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3729"/>
            <a:ext cx="10856727" cy="2225642"/>
          </a:xfrm>
        </p:spPr>
        <p:txBody>
          <a:bodyPr>
            <a:normAutofit/>
          </a:bodyPr>
          <a:lstStyle/>
          <a:p>
            <a:pPr lvl="0"/>
            <a:r>
              <a:rPr lang="pl-PL" sz="2000" dirty="0"/>
              <a:t>zaproszenia na rozmowę wraz z godziną i miejscem są wysyłane mailowo;</a:t>
            </a:r>
          </a:p>
          <a:p>
            <a:pPr lvl="0"/>
            <a:r>
              <a:rPr lang="pl-PL" sz="2000" dirty="0"/>
              <a:t>przed rozmową student powinien zapoznać się z ofertą dydaktyczną uczelni zagranicznych, które wskazał w zgłoszeniu;</a:t>
            </a:r>
          </a:p>
          <a:p>
            <a:pPr lvl="0"/>
            <a:r>
              <a:rPr lang="pl-PL" sz="2000" dirty="0"/>
              <a:t>w ramach rekrutacji na wyjazd w roku akademickim 2026/2027 rozmowy kwalifikacyjne odbędą się między 23 lutego a 6 marca 2026;</a:t>
            </a:r>
          </a:p>
          <a:p>
            <a:pPr marL="0" lvl="0" indent="0" algn="ctr">
              <a:buNone/>
            </a:pP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20621582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8BA82E8-F0B8-7214-AAD2-1666B50B2A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rafika 10">
            <a:extLst>
              <a:ext uri="{FF2B5EF4-FFF2-40B4-BE49-F238E27FC236}">
                <a16:creationId xmlns:a16="http://schemas.microsoft.com/office/drawing/2014/main" id="{A45B331F-8175-37B3-7720-32070D2C125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021269" y="371923"/>
            <a:ext cx="764192" cy="796033"/>
          </a:xfrm>
          <a:prstGeom prst="rect">
            <a:avLst/>
          </a:prstGeom>
        </p:spPr>
      </p:pic>
      <p:sp>
        <p:nvSpPr>
          <p:cNvPr id="4" name="pole tekstowe 3">
            <a:extLst>
              <a:ext uri="{FF2B5EF4-FFF2-40B4-BE49-F238E27FC236}">
                <a16:creationId xmlns:a16="http://schemas.microsoft.com/office/drawing/2014/main" id="{7C91DF2D-E93B-44ED-624A-27ADC17A3EA5}"/>
              </a:ext>
            </a:extLst>
          </p:cNvPr>
          <p:cNvSpPr txBox="1"/>
          <p:nvPr/>
        </p:nvSpPr>
        <p:spPr>
          <a:xfrm>
            <a:off x="120130" y="6138469"/>
            <a:ext cx="576303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pl-PL" sz="2400" dirty="0">
                <a:solidFill>
                  <a:schemeClr val="bg1"/>
                </a:solidFill>
              </a:rPr>
              <a:t>11</a:t>
            </a:r>
          </a:p>
        </p:txBody>
      </p:sp>
      <p:pic>
        <p:nvPicPr>
          <p:cNvPr id="12" name="Grafika 11">
            <a:extLst>
              <a:ext uri="{FF2B5EF4-FFF2-40B4-BE49-F238E27FC236}">
                <a16:creationId xmlns:a16="http://schemas.microsoft.com/office/drawing/2014/main" id="{BABAAB5B-5D08-6915-54A8-5EDFC6F9654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81550" y="5855186"/>
            <a:ext cx="1636394" cy="513378"/>
          </a:xfrm>
          <a:prstGeom prst="rect">
            <a:avLst/>
          </a:prstGeom>
        </p:spPr>
      </p:pic>
      <p:pic>
        <p:nvPicPr>
          <p:cNvPr id="3" name="Obraz 2" descr="Obraz zawierający Czcionka, Grafika, logo, projekt graficzny&#10;&#10;Zawartość wygenerowana przez AI może być niepoprawna.">
            <a:extLst>
              <a:ext uri="{FF2B5EF4-FFF2-40B4-BE49-F238E27FC236}">
                <a16:creationId xmlns:a16="http://schemas.microsoft.com/office/drawing/2014/main" id="{E14A3BA5-3BE6-9670-35A3-2984F5EF5B8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328" b="20743"/>
          <a:stretch>
            <a:fillRect/>
          </a:stretch>
        </p:blipFill>
        <p:spPr bwMode="auto">
          <a:xfrm>
            <a:off x="2598311" y="5648799"/>
            <a:ext cx="1571625" cy="92615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6F75CFC3-2628-2B0D-BCE8-9F23711F15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pl-PL" sz="3200" b="1" dirty="0"/>
              <a:t>Erasmus+ Studia – rekrutacja na rok akademicki 2026/2027</a:t>
            </a:r>
          </a:p>
        </p:txBody>
      </p:sp>
      <p:sp>
        <p:nvSpPr>
          <p:cNvPr id="6" name="Symbol zastępczy zawartości 2">
            <a:extLst>
              <a:ext uri="{FF2B5EF4-FFF2-40B4-BE49-F238E27FC236}">
                <a16:creationId xmlns:a16="http://schemas.microsoft.com/office/drawing/2014/main" id="{CC40A141-D9EB-E7A6-D632-165601BDC3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91690"/>
            <a:ext cx="11012786" cy="2556107"/>
          </a:xfrm>
        </p:spPr>
        <p:txBody>
          <a:bodyPr>
            <a:normAutofit/>
          </a:bodyPr>
          <a:lstStyle/>
          <a:p>
            <a:pPr lvl="0" algn="just"/>
            <a:r>
              <a:rPr lang="pl-PL" sz="2000" dirty="0"/>
              <a:t>wstępne wyniki rekrutacji zostaną opublikowane w USOS do 6 marca 2026 r.;</a:t>
            </a:r>
          </a:p>
          <a:p>
            <a:pPr lvl="0" algn="just"/>
            <a:r>
              <a:rPr lang="pl-PL" sz="2000" dirty="0"/>
              <a:t>odwołanie od decyzji możliwe jest w ciągu 7 dni od ogłoszenia wstępnych wyników;</a:t>
            </a:r>
          </a:p>
          <a:p>
            <a:pPr lvl="0" algn="just"/>
            <a:r>
              <a:rPr lang="pl-PL" sz="2000" dirty="0"/>
              <a:t>odwołanie należy kierować do Pełnomocniczki Rektora UŁ ds. programów wymiany międzynarodowej, kontakt: dr Agata Włodarska-Frykowska, </a:t>
            </a:r>
            <a:r>
              <a:rPr lang="pl-PL" sz="2000" u="sng" dirty="0">
                <a:hlinkClick r:id="rId8"/>
              </a:rPr>
              <a:t>agata.wlodarska@uni.lodz.pl</a:t>
            </a:r>
            <a:r>
              <a:rPr lang="pl-PL" sz="2000" u="sng" dirty="0"/>
              <a:t>;</a:t>
            </a:r>
            <a:endParaRPr lang="pl-PL" sz="2000" dirty="0"/>
          </a:p>
          <a:p>
            <a:pPr lvl="0" algn="just"/>
            <a:r>
              <a:rPr lang="pl-PL" sz="2000" dirty="0"/>
              <a:t>ostateczne wyniki rekrutacji zostaną opublikowane w USOS do 16 marca 2026 r..</a:t>
            </a:r>
          </a:p>
        </p:txBody>
      </p:sp>
    </p:spTree>
    <p:extLst>
      <p:ext uri="{BB962C8B-B14F-4D97-AF65-F5344CB8AC3E}">
        <p14:creationId xmlns:p14="http://schemas.microsoft.com/office/powerpoint/2010/main" val="14069683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71AEB08-6F73-7B83-980C-6011A3AB5E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rafika 10">
            <a:extLst>
              <a:ext uri="{FF2B5EF4-FFF2-40B4-BE49-F238E27FC236}">
                <a16:creationId xmlns:a16="http://schemas.microsoft.com/office/drawing/2014/main" id="{6857C630-B27F-0F6B-27DA-5B74E9C4B1F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021269" y="371923"/>
            <a:ext cx="764192" cy="796033"/>
          </a:xfrm>
          <a:prstGeom prst="rect">
            <a:avLst/>
          </a:prstGeom>
        </p:spPr>
      </p:pic>
      <p:sp>
        <p:nvSpPr>
          <p:cNvPr id="4" name="pole tekstowe 3">
            <a:extLst>
              <a:ext uri="{FF2B5EF4-FFF2-40B4-BE49-F238E27FC236}">
                <a16:creationId xmlns:a16="http://schemas.microsoft.com/office/drawing/2014/main" id="{8BF4DA39-1CA9-854D-897C-7A81D746EF73}"/>
              </a:ext>
            </a:extLst>
          </p:cNvPr>
          <p:cNvSpPr txBox="1"/>
          <p:nvPr/>
        </p:nvSpPr>
        <p:spPr>
          <a:xfrm>
            <a:off x="120130" y="6138469"/>
            <a:ext cx="576303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pl-PL" sz="2400" dirty="0">
                <a:solidFill>
                  <a:schemeClr val="bg1"/>
                </a:solidFill>
              </a:rPr>
              <a:t>11</a:t>
            </a:r>
          </a:p>
        </p:txBody>
      </p:sp>
      <p:pic>
        <p:nvPicPr>
          <p:cNvPr id="12" name="Grafika 11">
            <a:extLst>
              <a:ext uri="{FF2B5EF4-FFF2-40B4-BE49-F238E27FC236}">
                <a16:creationId xmlns:a16="http://schemas.microsoft.com/office/drawing/2014/main" id="{B4C38766-A279-61EC-49B0-2161221F4D5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81550" y="5855186"/>
            <a:ext cx="1636394" cy="513378"/>
          </a:xfrm>
          <a:prstGeom prst="rect">
            <a:avLst/>
          </a:prstGeom>
        </p:spPr>
      </p:pic>
      <p:pic>
        <p:nvPicPr>
          <p:cNvPr id="3" name="Obraz 2" descr="Obraz zawierający Czcionka, Grafika, logo, projekt graficzny&#10;&#10;Zawartość wygenerowana przez AI może być niepoprawna.">
            <a:extLst>
              <a:ext uri="{FF2B5EF4-FFF2-40B4-BE49-F238E27FC236}">
                <a16:creationId xmlns:a16="http://schemas.microsoft.com/office/drawing/2014/main" id="{87D5D6B0-9913-4314-FF1B-1AD98A9C7D8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328" b="20743"/>
          <a:stretch>
            <a:fillRect/>
          </a:stretch>
        </p:blipFill>
        <p:spPr bwMode="auto">
          <a:xfrm>
            <a:off x="2598311" y="5648799"/>
            <a:ext cx="1571625" cy="92615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5733BFA1-8CE6-26AE-71FF-E6719FFBB3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pl-PL" sz="3200" b="1" dirty="0"/>
              <a:t>Erasmus+ Studia – rekrutacja na rok akademicki 2026/2027</a:t>
            </a:r>
          </a:p>
        </p:txBody>
      </p:sp>
      <p:sp>
        <p:nvSpPr>
          <p:cNvPr id="6" name="Symbol zastępczy zawartości 2">
            <a:extLst>
              <a:ext uri="{FF2B5EF4-FFF2-40B4-BE49-F238E27FC236}">
                <a16:creationId xmlns:a16="http://schemas.microsoft.com/office/drawing/2014/main" id="{6CEB8596-1BF7-ACB5-119F-D4BB5F0EFF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91690"/>
            <a:ext cx="11012786" cy="2556107"/>
          </a:xfrm>
        </p:spPr>
        <p:txBody>
          <a:bodyPr>
            <a:normAutofit/>
          </a:bodyPr>
          <a:lstStyle/>
          <a:p>
            <a:pPr lvl="0"/>
            <a:r>
              <a:rPr lang="pl-PL" sz="2000" dirty="0"/>
              <a:t>po pojawieniu się informacji o przyznaniu wyjazdu w </a:t>
            </a:r>
            <a:r>
              <a:rPr lang="pl-PL" sz="2000" dirty="0" err="1"/>
              <a:t>USOSweb</a:t>
            </a:r>
            <a:r>
              <a:rPr lang="pl-PL" sz="2000" dirty="0"/>
              <a:t> student uzupełnia dodatkowe dane: semestr wyjazdu, stypendia otrzymywane z UŁ, informacje o wcześniejszych wyjazdach zagranicznych (studia, praktyki, BIP w ramach Erasmus+, Erasmus+ </a:t>
            </a:r>
            <a:r>
              <a:rPr lang="pl-PL" sz="2000" dirty="0" err="1"/>
              <a:t>Mundus</a:t>
            </a:r>
            <a:r>
              <a:rPr lang="pl-PL" sz="2000" dirty="0"/>
              <a:t> – z UŁ lub innej uczelni);</a:t>
            </a:r>
          </a:p>
          <a:p>
            <a:pPr lvl="0"/>
            <a:r>
              <a:rPr lang="pl-PL" sz="2000" dirty="0"/>
              <a:t>po zatwierdzeniu wyjazdu przez koordynatora w </a:t>
            </a:r>
            <a:r>
              <a:rPr lang="pl-PL" sz="2000" dirty="0" err="1"/>
              <a:t>USOSweb</a:t>
            </a:r>
            <a:r>
              <a:rPr lang="pl-PL" sz="2000" dirty="0"/>
              <a:t> student wypełnia elektronicznie i drukuje formularz </a:t>
            </a:r>
            <a:r>
              <a:rPr lang="pl-PL" sz="2000" i="1" dirty="0"/>
              <a:t>Zgłoszenie kandydata na wyjazd</a:t>
            </a:r>
            <a:r>
              <a:rPr lang="pl-PL" sz="2000" dirty="0"/>
              <a:t> i przekazuje go do Koordynatora Wydziałowego (dr hab. Bogna Rudolf, prof. UŁ) do 18 marca 2026.</a:t>
            </a:r>
          </a:p>
        </p:txBody>
      </p:sp>
    </p:spTree>
    <p:extLst>
      <p:ext uri="{BB962C8B-B14F-4D97-AF65-F5344CB8AC3E}">
        <p14:creationId xmlns:p14="http://schemas.microsoft.com/office/powerpoint/2010/main" val="36426222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21A0EB6-C0C2-5DC2-839C-03FDC55D2F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rafika 10">
            <a:extLst>
              <a:ext uri="{FF2B5EF4-FFF2-40B4-BE49-F238E27FC236}">
                <a16:creationId xmlns:a16="http://schemas.microsoft.com/office/drawing/2014/main" id="{677DBD69-512A-4497-7385-42AD4F881F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021269" y="371923"/>
            <a:ext cx="764192" cy="796033"/>
          </a:xfrm>
          <a:prstGeom prst="rect">
            <a:avLst/>
          </a:prstGeom>
        </p:spPr>
      </p:pic>
      <p:sp>
        <p:nvSpPr>
          <p:cNvPr id="4" name="pole tekstowe 3">
            <a:extLst>
              <a:ext uri="{FF2B5EF4-FFF2-40B4-BE49-F238E27FC236}">
                <a16:creationId xmlns:a16="http://schemas.microsoft.com/office/drawing/2014/main" id="{59F1BDFE-4214-0C7A-1969-698DFB60A612}"/>
              </a:ext>
            </a:extLst>
          </p:cNvPr>
          <p:cNvSpPr txBox="1"/>
          <p:nvPr/>
        </p:nvSpPr>
        <p:spPr>
          <a:xfrm>
            <a:off x="120130" y="6138469"/>
            <a:ext cx="576303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pl-PL" sz="2400" dirty="0">
                <a:solidFill>
                  <a:schemeClr val="bg1"/>
                </a:solidFill>
              </a:rPr>
              <a:t>11</a:t>
            </a:r>
          </a:p>
        </p:txBody>
      </p:sp>
      <p:pic>
        <p:nvPicPr>
          <p:cNvPr id="12" name="Grafika 11">
            <a:extLst>
              <a:ext uri="{FF2B5EF4-FFF2-40B4-BE49-F238E27FC236}">
                <a16:creationId xmlns:a16="http://schemas.microsoft.com/office/drawing/2014/main" id="{2B36B1C1-9F4F-C480-7E6D-14B33B07490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81550" y="6189297"/>
            <a:ext cx="1636394" cy="513378"/>
          </a:xfrm>
          <a:prstGeom prst="rect">
            <a:avLst/>
          </a:prstGeom>
        </p:spPr>
      </p:pic>
      <p:pic>
        <p:nvPicPr>
          <p:cNvPr id="3" name="Obraz 2" descr="Obraz zawierający Czcionka, Grafika, logo, projekt graficzny&#10;&#10;Zawartość wygenerowana przez AI może być niepoprawna.">
            <a:extLst>
              <a:ext uri="{FF2B5EF4-FFF2-40B4-BE49-F238E27FC236}">
                <a16:creationId xmlns:a16="http://schemas.microsoft.com/office/drawing/2014/main" id="{A7A870F2-8A27-4367-2F91-47F8AFB6A4B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328" b="20743"/>
          <a:stretch>
            <a:fillRect/>
          </a:stretch>
        </p:blipFill>
        <p:spPr bwMode="auto">
          <a:xfrm>
            <a:off x="2598311" y="5991698"/>
            <a:ext cx="1571625" cy="92615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B6370A0B-D251-37F4-95AF-25B2D7CDA8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3245"/>
            <a:ext cx="10515600" cy="1325563"/>
          </a:xfrm>
        </p:spPr>
        <p:txBody>
          <a:bodyPr>
            <a:normAutofit/>
          </a:bodyPr>
          <a:lstStyle/>
          <a:p>
            <a:r>
              <a:rPr lang="pl-PL" sz="3200" b="1" dirty="0"/>
              <a:t>Erasmus+ Studia – rekrutacja na rok akademicki 2026/2027</a:t>
            </a:r>
          </a:p>
        </p:txBody>
      </p:sp>
      <p:sp>
        <p:nvSpPr>
          <p:cNvPr id="6" name="Symbol zastępczy zawartości 2">
            <a:extLst>
              <a:ext uri="{FF2B5EF4-FFF2-40B4-BE49-F238E27FC236}">
                <a16:creationId xmlns:a16="http://schemas.microsoft.com/office/drawing/2014/main" id="{D8905DE2-2C2D-0695-4440-D4F89B1A77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6433" y="1151795"/>
            <a:ext cx="11012786" cy="5472960"/>
          </a:xfrm>
        </p:spPr>
        <p:txBody>
          <a:bodyPr>
            <a:normAutofit fontScale="32500" lnSpcReduction="20000"/>
          </a:bodyPr>
          <a:lstStyle/>
          <a:p>
            <a:pPr marL="0" lvl="0" indent="0" algn="ctr">
              <a:spcBef>
                <a:spcPts val="600"/>
              </a:spcBef>
              <a:buNone/>
            </a:pPr>
            <a:r>
              <a:rPr lang="pl-PL" sz="3800" b="1" dirty="0"/>
              <a:t>przed wyjazdem należy:</a:t>
            </a:r>
          </a:p>
          <a:p>
            <a:pPr marL="0" lvl="0" indent="0" algn="ctr">
              <a:spcBef>
                <a:spcPts val="600"/>
              </a:spcBef>
              <a:buNone/>
            </a:pPr>
            <a:endParaRPr lang="pl-PL" dirty="0"/>
          </a:p>
          <a:p>
            <a:pPr marL="0" indent="0" algn="ctr">
              <a:lnSpc>
                <a:spcPct val="170000"/>
              </a:lnSpc>
              <a:spcBef>
                <a:spcPts val="600"/>
              </a:spcBef>
              <a:buNone/>
            </a:pPr>
            <a:r>
              <a:rPr lang="pl-PL" sz="4900" dirty="0"/>
              <a:t>ustalić warunki zaliczania przedmiotów z programu studiów na danym kierunku z Koordynatorem</a:t>
            </a:r>
            <a:r>
              <a:rPr lang="pl-PL" sz="4900" b="1" dirty="0"/>
              <a:t> Wydziałowym Programu ERASMUS  dr hab. Bogną Rudolf, prof. UŁ oraz z Panią Prodziekan ds. Studenckich i Jakości Kształcenia dr hab. Anną Zawiszą, prof. UŁ</a:t>
            </a:r>
            <a:r>
              <a:rPr lang="pl-PL" sz="4900" dirty="0"/>
              <a:t> </a:t>
            </a:r>
            <a:endParaRPr lang="pl-PL" sz="4900" b="1" dirty="0"/>
          </a:p>
          <a:p>
            <a:pPr marL="0" indent="0" algn="ctr">
              <a:lnSpc>
                <a:spcPct val="170000"/>
              </a:lnSpc>
              <a:buNone/>
            </a:pPr>
            <a:r>
              <a:rPr lang="pl-PL" sz="4900" b="1" dirty="0">
                <a:sym typeface="Symbol" panose="05050102010706020507" pitchFamily="18" charset="2"/>
              </a:rPr>
              <a:t></a:t>
            </a:r>
            <a:endParaRPr lang="pl-PL" sz="4900" dirty="0"/>
          </a:p>
          <a:p>
            <a:pPr marL="0" indent="0" algn="ctr">
              <a:lnSpc>
                <a:spcPct val="170000"/>
              </a:lnSpc>
              <a:buNone/>
            </a:pPr>
            <a:r>
              <a:rPr lang="pl-PL" sz="4900" dirty="0"/>
              <a:t>przygotować podanie do </a:t>
            </a:r>
            <a:r>
              <a:rPr lang="pl-PL" sz="4900" b="1" dirty="0"/>
              <a:t>Pani Prodziekan ds. Studenckich i Jakości Kształcenia dr hab. Anny Zawiszy, prof. UŁ</a:t>
            </a:r>
            <a:r>
              <a:rPr lang="pl-PL" sz="4900" dirty="0"/>
              <a:t>  z prośbą o zgodę na IOS z powodu częściowej realizacji studiów za granicą</a:t>
            </a:r>
          </a:p>
          <a:p>
            <a:pPr marL="0" indent="0" algn="ctr">
              <a:lnSpc>
                <a:spcPct val="170000"/>
              </a:lnSpc>
              <a:buNone/>
            </a:pPr>
            <a:r>
              <a:rPr lang="pl-PL" sz="4900" b="1" dirty="0">
                <a:sym typeface="Symbol" panose="05050102010706020507" pitchFamily="18" charset="2"/>
              </a:rPr>
              <a:t></a:t>
            </a:r>
            <a:endParaRPr lang="pl-PL" sz="4900" dirty="0"/>
          </a:p>
          <a:p>
            <a:pPr marL="0" lvl="0" indent="0" algn="ctr">
              <a:lnSpc>
                <a:spcPct val="170000"/>
              </a:lnSpc>
              <a:buNone/>
            </a:pPr>
            <a:r>
              <a:rPr lang="pl-PL" sz="4900" dirty="0"/>
              <a:t>złożyć podanie o przyznanie </a:t>
            </a:r>
            <a:r>
              <a:rPr lang="pl-PL" sz="4900" b="1" dirty="0"/>
              <a:t>Indywidualnej Organizacji Studiów (IOS) </a:t>
            </a:r>
            <a:r>
              <a:rPr lang="pl-PL" sz="4900" dirty="0"/>
              <a:t>w dziekanacie</a:t>
            </a:r>
          </a:p>
          <a:p>
            <a:pPr marL="0" lvl="0" indent="0" algn="ctr">
              <a:buNone/>
            </a:pPr>
            <a:endParaRPr lang="pl-PL" sz="4900" dirty="0"/>
          </a:p>
          <a:p>
            <a:pPr marL="0" lvl="0" indent="0" algn="just">
              <a:buNone/>
            </a:pPr>
            <a:r>
              <a:rPr lang="pl-PL" sz="4900" b="1" dirty="0">
                <a:solidFill>
                  <a:srgbClr val="FF0000"/>
                </a:solidFill>
              </a:rPr>
              <a:t>UWAGA: </a:t>
            </a:r>
            <a:r>
              <a:rPr lang="pl-PL" sz="4900" dirty="0">
                <a:solidFill>
                  <a:srgbClr val="FF0000"/>
                </a:solidFill>
              </a:rPr>
              <a:t>Do podania należy załączyć wykaz (tabelę) równoważnych przedmiotów realizowanych na uczelni zagranicznej, które będą zaliczone na poczet przedmiotów wynikających z programu studiów na danym kierunku. W razie braku możliwości zaliczenia przedmiotu z uczelni zagranicznej na poczet przedmiotu z programu studiów na Wydziale Chemii UŁ, należy skontaktować się z prowadzącym w celu ustalenia warunków zaliczenia na UŁ po powrocie z mobilności</a:t>
            </a:r>
            <a:r>
              <a:rPr lang="pl-PL" sz="2900" dirty="0">
                <a:solidFill>
                  <a:srgbClr val="FF0000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2256509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04A300F-A935-310D-FDFE-A2B314EC27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rafika 10">
            <a:extLst>
              <a:ext uri="{FF2B5EF4-FFF2-40B4-BE49-F238E27FC236}">
                <a16:creationId xmlns:a16="http://schemas.microsoft.com/office/drawing/2014/main" id="{F944CE5A-5A03-D1C3-3BB8-02FDD3CB978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021269" y="371923"/>
            <a:ext cx="764192" cy="796033"/>
          </a:xfrm>
          <a:prstGeom prst="rect">
            <a:avLst/>
          </a:prstGeom>
        </p:spPr>
      </p:pic>
      <p:sp>
        <p:nvSpPr>
          <p:cNvPr id="4" name="pole tekstowe 3">
            <a:extLst>
              <a:ext uri="{FF2B5EF4-FFF2-40B4-BE49-F238E27FC236}">
                <a16:creationId xmlns:a16="http://schemas.microsoft.com/office/drawing/2014/main" id="{30356653-7907-D257-AFE7-779A50707259}"/>
              </a:ext>
            </a:extLst>
          </p:cNvPr>
          <p:cNvSpPr txBox="1"/>
          <p:nvPr/>
        </p:nvSpPr>
        <p:spPr>
          <a:xfrm>
            <a:off x="120130" y="6138469"/>
            <a:ext cx="576303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pl-PL" sz="2400" dirty="0">
                <a:solidFill>
                  <a:schemeClr val="bg1"/>
                </a:solidFill>
              </a:rPr>
              <a:t>11</a:t>
            </a:r>
          </a:p>
        </p:txBody>
      </p:sp>
      <p:pic>
        <p:nvPicPr>
          <p:cNvPr id="12" name="Grafika 11">
            <a:extLst>
              <a:ext uri="{FF2B5EF4-FFF2-40B4-BE49-F238E27FC236}">
                <a16:creationId xmlns:a16="http://schemas.microsoft.com/office/drawing/2014/main" id="{54A02E8B-06DB-1998-B314-76332948FFE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81550" y="5855186"/>
            <a:ext cx="1636394" cy="513378"/>
          </a:xfrm>
          <a:prstGeom prst="rect">
            <a:avLst/>
          </a:prstGeom>
        </p:spPr>
      </p:pic>
      <p:pic>
        <p:nvPicPr>
          <p:cNvPr id="3" name="Obraz 2" descr="Obraz zawierający Czcionka, Grafika, logo, projekt graficzny&#10;&#10;Zawartość wygenerowana przez AI może być niepoprawna.">
            <a:extLst>
              <a:ext uri="{FF2B5EF4-FFF2-40B4-BE49-F238E27FC236}">
                <a16:creationId xmlns:a16="http://schemas.microsoft.com/office/drawing/2014/main" id="{12889A46-0ECC-79E0-0FDC-F3DF0AD09AF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328" b="20743"/>
          <a:stretch>
            <a:fillRect/>
          </a:stretch>
        </p:blipFill>
        <p:spPr bwMode="auto">
          <a:xfrm>
            <a:off x="2598311" y="5648799"/>
            <a:ext cx="1571625" cy="92615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CF2C3F20-91CD-4196-AC1E-C355C6B52E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pl-PL" sz="3200" b="1" dirty="0"/>
              <a:t>Erasmus+ Studia – rekrutacja na rok akademicki 2026/2027</a:t>
            </a:r>
          </a:p>
        </p:txBody>
      </p:sp>
      <p:sp>
        <p:nvSpPr>
          <p:cNvPr id="6" name="Symbol zastępczy zawartości 2">
            <a:extLst>
              <a:ext uri="{FF2B5EF4-FFF2-40B4-BE49-F238E27FC236}">
                <a16:creationId xmlns:a16="http://schemas.microsoft.com/office/drawing/2014/main" id="{7FC17E15-99F6-22CD-98C7-D296573F4E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6433" y="1941608"/>
            <a:ext cx="11012786" cy="3913577"/>
          </a:xfrm>
        </p:spPr>
        <p:txBody>
          <a:bodyPr>
            <a:normAutofit fontScale="92500" lnSpcReduction="20000"/>
          </a:bodyPr>
          <a:lstStyle/>
          <a:p>
            <a:pPr marL="0" lvl="0" indent="0" algn="ctr">
              <a:buNone/>
            </a:pPr>
            <a:r>
              <a:rPr lang="pl-PL" sz="2200" dirty="0"/>
              <a:t>Szczegóły dotyczące bieżącej rekrutacji, w tym warunki finansowania (miesięczne stawki dofinansowania, ryczałt na podróż):</a:t>
            </a:r>
          </a:p>
          <a:p>
            <a:pPr marL="0" lvl="0" indent="0" algn="ctr">
              <a:buNone/>
            </a:pPr>
            <a:r>
              <a:rPr lang="pl-PL" sz="2200">
                <a:solidFill>
                  <a:srgbClr val="FF0000"/>
                </a:solidFill>
                <a:hlinkClick r:id="rId8"/>
              </a:rPr>
              <a:t>https://www.uni.lodz.pl/wyjazdy-zagraniczne/erasmus-studia/erasmus-studia-2026-2027</a:t>
            </a:r>
            <a:endParaRPr lang="pl-PL" sz="2200">
              <a:solidFill>
                <a:srgbClr val="FF0000"/>
              </a:solidFill>
            </a:endParaRPr>
          </a:p>
          <a:p>
            <a:pPr marL="0" lvl="0" indent="0" algn="ctr">
              <a:buNone/>
            </a:pPr>
            <a:endParaRPr lang="pl-PL" sz="2200" dirty="0">
              <a:solidFill>
                <a:srgbClr val="FF0000"/>
              </a:solidFill>
            </a:endParaRPr>
          </a:p>
          <a:p>
            <a:pPr marL="0" lvl="0" indent="0" algn="ctr">
              <a:buNone/>
            </a:pPr>
            <a:r>
              <a:rPr lang="pl-PL" sz="2200" dirty="0"/>
              <a:t>Po zakończeniu rekrutacji wszystkie kwestie formalne związane z realizacją wyjazdu (w szczególności kwestię finansowania i rozliczenia się po mobilności) należy konsultować z Centrum Umiędzynarodowienia:</a:t>
            </a:r>
            <a:br>
              <a:rPr lang="pl-PL" sz="2200" dirty="0"/>
            </a:br>
            <a:endParaRPr lang="pl-PL" sz="2200" dirty="0"/>
          </a:p>
          <a:p>
            <a:pPr marL="0" lvl="0" indent="0" algn="ctr">
              <a:buNone/>
            </a:pPr>
            <a:r>
              <a:rPr lang="pl-PL" sz="2200" dirty="0"/>
              <a:t>Tel. 42 635 4036</a:t>
            </a:r>
          </a:p>
          <a:p>
            <a:pPr marL="0" lvl="0" indent="0" algn="ctr">
              <a:buNone/>
            </a:pPr>
            <a:r>
              <a:rPr lang="pl-PL" sz="2200" dirty="0"/>
              <a:t>Osoby do kontaktu:</a:t>
            </a:r>
          </a:p>
          <a:p>
            <a:pPr marL="0" indent="0" algn="ctr">
              <a:buNone/>
            </a:pPr>
            <a:r>
              <a:rPr lang="pl-PL" sz="2200" dirty="0">
                <a:hlinkClick r:id="rId9"/>
              </a:rPr>
              <a:t>mgr Dorota Jachimek</a:t>
            </a:r>
            <a:endParaRPr lang="pl-PL" sz="2200" dirty="0"/>
          </a:p>
          <a:p>
            <a:pPr marL="0" indent="0" algn="ctr">
              <a:buNone/>
            </a:pPr>
            <a:r>
              <a:rPr lang="pl-PL" sz="2200" dirty="0">
                <a:hlinkClick r:id="rId10"/>
              </a:rPr>
              <a:t>mgr Beata Kamińska</a:t>
            </a:r>
            <a:endParaRPr lang="pl-PL" sz="2200" dirty="0"/>
          </a:p>
          <a:p>
            <a:pPr marL="0" indent="0" algn="ctr">
              <a:buNone/>
            </a:pPr>
            <a:r>
              <a:rPr lang="pl-PL" sz="2200" dirty="0">
                <a:hlinkClick r:id="rId11"/>
              </a:rPr>
              <a:t>mgr Bartłomiej Przymuszała</a:t>
            </a:r>
            <a:endParaRPr lang="pl-PL" sz="2200" dirty="0"/>
          </a:p>
          <a:p>
            <a:pPr marL="0" lvl="0" indent="0" algn="ctr">
              <a:buNone/>
            </a:pPr>
            <a:endParaRPr lang="pl-PL" sz="2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33180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1966729-FA90-FCF7-746F-6A6B9D00C6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rafika 10">
            <a:extLst>
              <a:ext uri="{FF2B5EF4-FFF2-40B4-BE49-F238E27FC236}">
                <a16:creationId xmlns:a16="http://schemas.microsoft.com/office/drawing/2014/main" id="{64B0B5D1-A817-82EE-2736-B624D2E3FD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021269" y="371923"/>
            <a:ext cx="764192" cy="796033"/>
          </a:xfrm>
          <a:prstGeom prst="rect">
            <a:avLst/>
          </a:prstGeom>
        </p:spPr>
      </p:pic>
      <p:sp>
        <p:nvSpPr>
          <p:cNvPr id="4" name="pole tekstowe 3">
            <a:extLst>
              <a:ext uri="{FF2B5EF4-FFF2-40B4-BE49-F238E27FC236}">
                <a16:creationId xmlns:a16="http://schemas.microsoft.com/office/drawing/2014/main" id="{600CB03D-C5DF-EB86-6BA5-8CC68C5D599D}"/>
              </a:ext>
            </a:extLst>
          </p:cNvPr>
          <p:cNvSpPr txBox="1"/>
          <p:nvPr/>
        </p:nvSpPr>
        <p:spPr>
          <a:xfrm>
            <a:off x="120130" y="6138469"/>
            <a:ext cx="576303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pl-PL" sz="2400" dirty="0">
                <a:solidFill>
                  <a:schemeClr val="bg1"/>
                </a:solidFill>
              </a:rPr>
              <a:t>11</a:t>
            </a:r>
          </a:p>
        </p:txBody>
      </p:sp>
      <p:pic>
        <p:nvPicPr>
          <p:cNvPr id="12" name="Grafika 11">
            <a:extLst>
              <a:ext uri="{FF2B5EF4-FFF2-40B4-BE49-F238E27FC236}">
                <a16:creationId xmlns:a16="http://schemas.microsoft.com/office/drawing/2014/main" id="{A995250E-0D31-CC29-5F7C-8923814C66A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81550" y="5855186"/>
            <a:ext cx="1636394" cy="513378"/>
          </a:xfrm>
          <a:prstGeom prst="rect">
            <a:avLst/>
          </a:prstGeom>
        </p:spPr>
      </p:pic>
      <p:pic>
        <p:nvPicPr>
          <p:cNvPr id="3" name="Obraz 2" descr="Obraz zawierający Czcionka, Grafika, logo, projekt graficzny&#10;&#10;Zawartość wygenerowana przez AI może być niepoprawna.">
            <a:extLst>
              <a:ext uri="{FF2B5EF4-FFF2-40B4-BE49-F238E27FC236}">
                <a16:creationId xmlns:a16="http://schemas.microsoft.com/office/drawing/2014/main" id="{F246C893-C497-226F-B533-01795FC0504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328" b="20743"/>
          <a:stretch>
            <a:fillRect/>
          </a:stretch>
        </p:blipFill>
        <p:spPr bwMode="auto">
          <a:xfrm>
            <a:off x="2598311" y="5648799"/>
            <a:ext cx="1571625" cy="92615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B7D0AF2A-BFCD-B6D5-9B89-4B55E41770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52130" y="2420262"/>
            <a:ext cx="4887739" cy="1325563"/>
          </a:xfrm>
        </p:spPr>
        <p:txBody>
          <a:bodyPr>
            <a:noAutofit/>
          </a:bodyPr>
          <a:lstStyle/>
          <a:p>
            <a:r>
              <a:rPr lang="pl-PL" sz="4800" b="1" dirty="0"/>
              <a:t>Erasmus+ Praktyki</a:t>
            </a:r>
          </a:p>
        </p:txBody>
      </p:sp>
    </p:spTree>
    <p:extLst>
      <p:ext uri="{BB962C8B-B14F-4D97-AF65-F5344CB8AC3E}">
        <p14:creationId xmlns:p14="http://schemas.microsoft.com/office/powerpoint/2010/main" val="21192005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C0C04F6-E3D3-B0BC-6798-0C13AA6EDB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rafika 10">
            <a:extLst>
              <a:ext uri="{FF2B5EF4-FFF2-40B4-BE49-F238E27FC236}">
                <a16:creationId xmlns:a16="http://schemas.microsoft.com/office/drawing/2014/main" id="{5D683A26-941E-0411-2CAF-30133B22E3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021269" y="371923"/>
            <a:ext cx="764192" cy="796033"/>
          </a:xfrm>
          <a:prstGeom prst="rect">
            <a:avLst/>
          </a:prstGeom>
        </p:spPr>
      </p:pic>
      <p:sp>
        <p:nvSpPr>
          <p:cNvPr id="4" name="pole tekstowe 3">
            <a:extLst>
              <a:ext uri="{FF2B5EF4-FFF2-40B4-BE49-F238E27FC236}">
                <a16:creationId xmlns:a16="http://schemas.microsoft.com/office/drawing/2014/main" id="{1ADB9DF2-0244-B841-A312-6365016133EC}"/>
              </a:ext>
            </a:extLst>
          </p:cNvPr>
          <p:cNvSpPr txBox="1"/>
          <p:nvPr/>
        </p:nvSpPr>
        <p:spPr>
          <a:xfrm>
            <a:off x="120130" y="6138469"/>
            <a:ext cx="576303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pl-PL" sz="2400" dirty="0">
                <a:solidFill>
                  <a:schemeClr val="bg1"/>
                </a:solidFill>
              </a:rPr>
              <a:t>11</a:t>
            </a:r>
          </a:p>
        </p:txBody>
      </p:sp>
      <p:pic>
        <p:nvPicPr>
          <p:cNvPr id="12" name="Grafika 11">
            <a:extLst>
              <a:ext uri="{FF2B5EF4-FFF2-40B4-BE49-F238E27FC236}">
                <a16:creationId xmlns:a16="http://schemas.microsoft.com/office/drawing/2014/main" id="{B20408E6-F6EB-D869-E4FF-E7CF37496D1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81550" y="5855186"/>
            <a:ext cx="1636394" cy="513378"/>
          </a:xfrm>
          <a:prstGeom prst="rect">
            <a:avLst/>
          </a:prstGeom>
        </p:spPr>
      </p:pic>
      <p:pic>
        <p:nvPicPr>
          <p:cNvPr id="3" name="Obraz 2" descr="Obraz zawierający Czcionka, Grafika, logo, projekt graficzny&#10;&#10;Zawartość wygenerowana przez AI może być niepoprawna.">
            <a:extLst>
              <a:ext uri="{FF2B5EF4-FFF2-40B4-BE49-F238E27FC236}">
                <a16:creationId xmlns:a16="http://schemas.microsoft.com/office/drawing/2014/main" id="{30697AB4-2BB4-DCC5-F368-828AC4E4C7A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328" b="20743"/>
          <a:stretch>
            <a:fillRect/>
          </a:stretch>
        </p:blipFill>
        <p:spPr bwMode="auto">
          <a:xfrm>
            <a:off x="2598311" y="5648799"/>
            <a:ext cx="1571625" cy="92615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26BFAC41-0C2F-D048-F2FD-A9772C0E1F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pl-PL" b="1" dirty="0"/>
              <a:t>Erasmus+ Praktyki</a:t>
            </a:r>
          </a:p>
        </p:txBody>
      </p:sp>
      <p:sp>
        <p:nvSpPr>
          <p:cNvPr id="6" name="Symbol zastępczy zawartości 2">
            <a:extLst>
              <a:ext uri="{FF2B5EF4-FFF2-40B4-BE49-F238E27FC236}">
                <a16:creationId xmlns:a16="http://schemas.microsoft.com/office/drawing/2014/main" id="{208F21F6-1977-D9B9-EDFA-82A87CE920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86528"/>
            <a:ext cx="10515600" cy="2085472"/>
          </a:xfrm>
        </p:spPr>
        <p:txBody>
          <a:bodyPr>
            <a:normAutofit/>
          </a:bodyPr>
          <a:lstStyle/>
          <a:p>
            <a:pPr algn="just"/>
            <a:r>
              <a:rPr lang="pl-PL" sz="2000" dirty="0"/>
              <a:t>program Erasmus+ Praktyki jest przeznaczony dla studentów studiów licencjackich i magisterskich oraz doktorantów Wydziału Chemii UŁ;</a:t>
            </a:r>
          </a:p>
          <a:p>
            <a:pPr algn="just"/>
            <a:r>
              <a:rPr lang="pl-PL" sz="2000" dirty="0"/>
              <a:t>umożliwia odbycie praktyki zagranicznej połączonej ze stypendium finansowym na czas jej trwania;</a:t>
            </a:r>
          </a:p>
          <a:p>
            <a:pPr algn="just"/>
            <a:r>
              <a:rPr lang="pl-PL" sz="2000" dirty="0"/>
              <a:t>minimalny czas trwania praktyki zagranicznej wynosi 2 miesiące (60 dni), natomiast maksymalny okres finansowania wyjazdu obejmuje 3 miesiące (90 dni).</a:t>
            </a:r>
          </a:p>
        </p:txBody>
      </p:sp>
    </p:spTree>
    <p:extLst>
      <p:ext uri="{BB962C8B-B14F-4D97-AF65-F5344CB8AC3E}">
        <p14:creationId xmlns:p14="http://schemas.microsoft.com/office/powerpoint/2010/main" val="38470606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935ED26-02BC-0A64-A016-9C0BFC33E3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rafika 10">
            <a:extLst>
              <a:ext uri="{FF2B5EF4-FFF2-40B4-BE49-F238E27FC236}">
                <a16:creationId xmlns:a16="http://schemas.microsoft.com/office/drawing/2014/main" id="{55EE1377-C8A4-825E-3280-3F00E3BB4B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021269" y="371923"/>
            <a:ext cx="764192" cy="796033"/>
          </a:xfrm>
          <a:prstGeom prst="rect">
            <a:avLst/>
          </a:prstGeom>
        </p:spPr>
      </p:pic>
      <p:sp>
        <p:nvSpPr>
          <p:cNvPr id="4" name="pole tekstowe 3">
            <a:extLst>
              <a:ext uri="{FF2B5EF4-FFF2-40B4-BE49-F238E27FC236}">
                <a16:creationId xmlns:a16="http://schemas.microsoft.com/office/drawing/2014/main" id="{C0B6DCEE-D5D8-20C7-864B-DD8D6A8DCF73}"/>
              </a:ext>
            </a:extLst>
          </p:cNvPr>
          <p:cNvSpPr txBox="1"/>
          <p:nvPr/>
        </p:nvSpPr>
        <p:spPr>
          <a:xfrm>
            <a:off x="120130" y="6138469"/>
            <a:ext cx="576303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pl-PL" sz="2400" dirty="0">
                <a:solidFill>
                  <a:schemeClr val="bg1"/>
                </a:solidFill>
              </a:rPr>
              <a:t>11</a:t>
            </a:r>
          </a:p>
        </p:txBody>
      </p:sp>
      <p:pic>
        <p:nvPicPr>
          <p:cNvPr id="12" name="Grafika 11">
            <a:extLst>
              <a:ext uri="{FF2B5EF4-FFF2-40B4-BE49-F238E27FC236}">
                <a16:creationId xmlns:a16="http://schemas.microsoft.com/office/drawing/2014/main" id="{CA384A9A-1099-5066-97F5-7EA5200E0B0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81550" y="5855186"/>
            <a:ext cx="1636394" cy="513378"/>
          </a:xfrm>
          <a:prstGeom prst="rect">
            <a:avLst/>
          </a:prstGeom>
        </p:spPr>
      </p:pic>
      <p:pic>
        <p:nvPicPr>
          <p:cNvPr id="3" name="Obraz 2" descr="Obraz zawierający Czcionka, Grafika, logo, projekt graficzny&#10;&#10;Zawartość wygenerowana przez AI może być niepoprawna.">
            <a:extLst>
              <a:ext uri="{FF2B5EF4-FFF2-40B4-BE49-F238E27FC236}">
                <a16:creationId xmlns:a16="http://schemas.microsoft.com/office/drawing/2014/main" id="{54C107F0-E9F3-9A91-A0F0-F124CA90BA0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328" b="20743"/>
          <a:stretch>
            <a:fillRect/>
          </a:stretch>
        </p:blipFill>
        <p:spPr bwMode="auto">
          <a:xfrm>
            <a:off x="2598311" y="5648799"/>
            <a:ext cx="1571625" cy="92615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1E6A20B8-C3F7-2D01-5774-D8208E0DB2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pl-PL" b="1" dirty="0"/>
              <a:t>Erasmus+ Praktyki</a:t>
            </a:r>
          </a:p>
        </p:txBody>
      </p:sp>
      <p:sp>
        <p:nvSpPr>
          <p:cNvPr id="6" name="Symbol zastępczy zawartości 2">
            <a:extLst>
              <a:ext uri="{FF2B5EF4-FFF2-40B4-BE49-F238E27FC236}">
                <a16:creationId xmlns:a16="http://schemas.microsoft.com/office/drawing/2014/main" id="{FD986540-A83D-0DB3-A66F-83F6202297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05457"/>
            <a:ext cx="10650648" cy="2510985"/>
          </a:xfrm>
        </p:spPr>
        <p:txBody>
          <a:bodyPr>
            <a:normAutofit/>
          </a:bodyPr>
          <a:lstStyle/>
          <a:p>
            <a:pPr algn="just"/>
            <a:r>
              <a:rPr lang="pl-PL" sz="2000" dirty="0"/>
              <a:t>praktykę można realizować w różnego rodzaju instytucjach za granicą (uczelnia, laboratorium badawcze, ośrodek naukowy, organizacje pozarządowe, instytucje publiczne lub placówki medyczne);</a:t>
            </a:r>
          </a:p>
          <a:p>
            <a:pPr algn="just"/>
            <a:r>
              <a:rPr lang="pl-PL" sz="2000" dirty="0"/>
              <a:t>student samodzielnie wybiera instytucję, w której chce odbyć praktykę, i kontaktuje się z jej przedstawicielami w celu ustalenia warunków praktyki;</a:t>
            </a:r>
          </a:p>
          <a:p>
            <a:pPr algn="just"/>
            <a:r>
              <a:rPr lang="pl-PL" sz="2000" dirty="0"/>
              <a:t>praktyki w ramach Erasmus+ można realizować zarówno w trakcie roku akademickiego, jak i w okresie wakacyjnym.</a:t>
            </a:r>
          </a:p>
        </p:txBody>
      </p:sp>
    </p:spTree>
    <p:extLst>
      <p:ext uri="{BB962C8B-B14F-4D97-AF65-F5344CB8AC3E}">
        <p14:creationId xmlns:p14="http://schemas.microsoft.com/office/powerpoint/2010/main" val="12600137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5051850-B580-7DDC-EFD2-E446094AED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rafika 10">
            <a:extLst>
              <a:ext uri="{FF2B5EF4-FFF2-40B4-BE49-F238E27FC236}">
                <a16:creationId xmlns:a16="http://schemas.microsoft.com/office/drawing/2014/main" id="{89800024-40B5-A794-CD8E-83C9254D9E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021269" y="371923"/>
            <a:ext cx="764192" cy="796033"/>
          </a:xfrm>
          <a:prstGeom prst="rect">
            <a:avLst/>
          </a:prstGeom>
        </p:spPr>
      </p:pic>
      <p:sp>
        <p:nvSpPr>
          <p:cNvPr id="4" name="pole tekstowe 3">
            <a:extLst>
              <a:ext uri="{FF2B5EF4-FFF2-40B4-BE49-F238E27FC236}">
                <a16:creationId xmlns:a16="http://schemas.microsoft.com/office/drawing/2014/main" id="{EEF3670C-1F10-FEA3-8DF5-0599475CAD63}"/>
              </a:ext>
            </a:extLst>
          </p:cNvPr>
          <p:cNvSpPr txBox="1"/>
          <p:nvPr/>
        </p:nvSpPr>
        <p:spPr>
          <a:xfrm>
            <a:off x="120130" y="6138469"/>
            <a:ext cx="576303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pl-PL" sz="2400" dirty="0">
                <a:solidFill>
                  <a:schemeClr val="bg1"/>
                </a:solidFill>
              </a:rPr>
              <a:t>11</a:t>
            </a:r>
          </a:p>
        </p:txBody>
      </p:sp>
      <p:pic>
        <p:nvPicPr>
          <p:cNvPr id="12" name="Grafika 11">
            <a:extLst>
              <a:ext uri="{FF2B5EF4-FFF2-40B4-BE49-F238E27FC236}">
                <a16:creationId xmlns:a16="http://schemas.microsoft.com/office/drawing/2014/main" id="{16DDBB81-2832-94D8-3C36-4E14523B4A6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81550" y="5855186"/>
            <a:ext cx="1636394" cy="513378"/>
          </a:xfrm>
          <a:prstGeom prst="rect">
            <a:avLst/>
          </a:prstGeom>
        </p:spPr>
      </p:pic>
      <p:pic>
        <p:nvPicPr>
          <p:cNvPr id="3" name="Obraz 2" descr="Obraz zawierający Czcionka, Grafika, logo, projekt graficzny&#10;&#10;Zawartość wygenerowana przez AI może być niepoprawna.">
            <a:extLst>
              <a:ext uri="{FF2B5EF4-FFF2-40B4-BE49-F238E27FC236}">
                <a16:creationId xmlns:a16="http://schemas.microsoft.com/office/drawing/2014/main" id="{4705D596-E592-1962-CCD7-5BB3E4F38F3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328" b="20743"/>
          <a:stretch>
            <a:fillRect/>
          </a:stretch>
        </p:blipFill>
        <p:spPr bwMode="auto">
          <a:xfrm>
            <a:off x="2598311" y="5648799"/>
            <a:ext cx="1571625" cy="92615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2CFB324B-1477-9BBB-9FD9-B41365F982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pl-PL" b="1" dirty="0"/>
              <a:t>Erasmus+ Praktyki</a:t>
            </a:r>
          </a:p>
        </p:txBody>
      </p:sp>
      <p:sp>
        <p:nvSpPr>
          <p:cNvPr id="6" name="Symbol zastępczy zawartości 2">
            <a:extLst>
              <a:ext uri="{FF2B5EF4-FFF2-40B4-BE49-F238E27FC236}">
                <a16:creationId xmlns:a16="http://schemas.microsoft.com/office/drawing/2014/main" id="{1F9ED458-D1DA-6102-C14F-158027970C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05457"/>
            <a:ext cx="10650648" cy="2945553"/>
          </a:xfrm>
        </p:spPr>
        <p:txBody>
          <a:bodyPr>
            <a:normAutofit/>
          </a:bodyPr>
          <a:lstStyle/>
          <a:p>
            <a:pPr algn="just"/>
            <a:r>
              <a:rPr lang="pl-PL" sz="2000" dirty="0"/>
              <a:t>w bieżącej edycji wyjazdy można realizować do 28.07.2026 r., a rekrutacja trwa do wyczerpania funduszy przyznanych UŁ ;</a:t>
            </a:r>
          </a:p>
          <a:p>
            <a:pPr algn="just"/>
            <a:r>
              <a:rPr lang="pl-PL" sz="2000" dirty="0"/>
              <a:t>dokumenty dotyczące praktyk należy składać najpóźniej na min. 7 tygodni przed rozpoczęciem planowanej praktyki do Centrum Umiędzynarodowienia UŁ (Rektorat);</a:t>
            </a:r>
          </a:p>
          <a:p>
            <a:pPr algn="just"/>
            <a:r>
              <a:rPr lang="pl-PL" sz="2000" dirty="0"/>
              <a:t>osoba do kontaktu (Centrum Umiędzynarodowienia): Agnieszka Łukawska (</a:t>
            </a:r>
            <a:r>
              <a:rPr lang="pl-PL" sz="2000" dirty="0">
                <a:hlinkClick r:id="rId7"/>
              </a:rPr>
              <a:t>agnieszka.lukawska@uni.lodz.pl</a:t>
            </a:r>
            <a:r>
              <a:rPr lang="pl-PL" sz="2000" dirty="0"/>
              <a:t>)</a:t>
            </a:r>
          </a:p>
          <a:p>
            <a:pPr algn="just"/>
            <a:r>
              <a:rPr lang="pl-PL" sz="2000" dirty="0"/>
              <a:t>szczegóły dot. realizacji praktyk, warunków finansowania oraz niezbędnych formalności: </a:t>
            </a:r>
            <a:r>
              <a:rPr lang="pl-PL" sz="2000" dirty="0">
                <a:hlinkClick r:id="rId8"/>
              </a:rPr>
              <a:t>https://www.uni.lodz.pl/wyjazdy-zagraniczne/erasmus-praktyki</a:t>
            </a:r>
            <a:endParaRPr lang="pl-PL" sz="2000" dirty="0"/>
          </a:p>
          <a:p>
            <a:pPr algn="just"/>
            <a:endParaRPr lang="pl-PL" sz="2000" dirty="0"/>
          </a:p>
          <a:p>
            <a:pPr algn="just"/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13906057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457CCC4-78BA-5474-2751-A7C4FDE197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rafika 10">
            <a:extLst>
              <a:ext uri="{FF2B5EF4-FFF2-40B4-BE49-F238E27FC236}">
                <a16:creationId xmlns:a16="http://schemas.microsoft.com/office/drawing/2014/main" id="{731FD380-1940-40C0-309A-17D9EC3DBF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021269" y="371923"/>
            <a:ext cx="764192" cy="796033"/>
          </a:xfrm>
          <a:prstGeom prst="rect">
            <a:avLst/>
          </a:prstGeom>
        </p:spPr>
      </p:pic>
      <p:sp>
        <p:nvSpPr>
          <p:cNvPr id="4" name="pole tekstowe 3">
            <a:extLst>
              <a:ext uri="{FF2B5EF4-FFF2-40B4-BE49-F238E27FC236}">
                <a16:creationId xmlns:a16="http://schemas.microsoft.com/office/drawing/2014/main" id="{BE34FA3B-4D8B-DF1C-3434-BC477DE9588E}"/>
              </a:ext>
            </a:extLst>
          </p:cNvPr>
          <p:cNvSpPr txBox="1"/>
          <p:nvPr/>
        </p:nvSpPr>
        <p:spPr>
          <a:xfrm>
            <a:off x="120130" y="6138469"/>
            <a:ext cx="576303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pl-PL" sz="2400" dirty="0">
                <a:solidFill>
                  <a:schemeClr val="bg1"/>
                </a:solidFill>
              </a:rPr>
              <a:t>11</a:t>
            </a:r>
          </a:p>
        </p:txBody>
      </p:sp>
      <p:pic>
        <p:nvPicPr>
          <p:cNvPr id="12" name="Grafika 11">
            <a:extLst>
              <a:ext uri="{FF2B5EF4-FFF2-40B4-BE49-F238E27FC236}">
                <a16:creationId xmlns:a16="http://schemas.microsoft.com/office/drawing/2014/main" id="{246F4CF4-F17A-CD02-547A-A213BB4CC8A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81550" y="5855186"/>
            <a:ext cx="1636394" cy="513378"/>
          </a:xfrm>
          <a:prstGeom prst="rect">
            <a:avLst/>
          </a:prstGeom>
        </p:spPr>
      </p:pic>
      <p:pic>
        <p:nvPicPr>
          <p:cNvPr id="3" name="Obraz 2" descr="Obraz zawierający Czcionka, Grafika, logo, projekt graficzny&#10;&#10;Zawartość wygenerowana przez AI może być niepoprawna.">
            <a:extLst>
              <a:ext uri="{FF2B5EF4-FFF2-40B4-BE49-F238E27FC236}">
                <a16:creationId xmlns:a16="http://schemas.microsoft.com/office/drawing/2014/main" id="{8B190107-391D-F99B-5BBE-B741331BFCC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328" b="20743"/>
          <a:stretch>
            <a:fillRect/>
          </a:stretch>
        </p:blipFill>
        <p:spPr bwMode="auto">
          <a:xfrm>
            <a:off x="2598311" y="5648799"/>
            <a:ext cx="1571625" cy="926151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pole tekstowe 4">
            <a:extLst>
              <a:ext uri="{FF2B5EF4-FFF2-40B4-BE49-F238E27FC236}">
                <a16:creationId xmlns:a16="http://schemas.microsoft.com/office/drawing/2014/main" id="{96BA4AF1-D9D3-8387-B61D-082E7C657627}"/>
              </a:ext>
            </a:extLst>
          </p:cNvPr>
          <p:cNvSpPr txBox="1"/>
          <p:nvPr/>
        </p:nvSpPr>
        <p:spPr>
          <a:xfrm>
            <a:off x="1963001" y="2200051"/>
            <a:ext cx="826599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1" dirty="0"/>
              <a:t>Koordynator wydziałowy ds. programu Erasmus+</a:t>
            </a:r>
          </a:p>
          <a:p>
            <a:pPr algn="ctr"/>
            <a:endParaRPr lang="pl-PL" sz="2400" dirty="0"/>
          </a:p>
          <a:p>
            <a:pPr algn="ctr"/>
            <a:r>
              <a:rPr lang="pl-PL" sz="2400" dirty="0"/>
              <a:t>dr hab. Bogna Rudolf, prof. UŁ</a:t>
            </a:r>
          </a:p>
          <a:p>
            <a:pPr algn="ctr"/>
            <a:r>
              <a:rPr lang="pl-PL" sz="2400" dirty="0"/>
              <a:t>(</a:t>
            </a:r>
            <a:r>
              <a:rPr lang="pl-PL" sz="2400" dirty="0">
                <a:hlinkClick r:id="rId7"/>
              </a:rPr>
              <a:t>bogna.rudolf@chemia.uni.lodz.pl</a:t>
            </a:r>
            <a:r>
              <a:rPr lang="pl-PL" sz="24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577193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D16F926-3EEE-CC3D-1C14-04E012B633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rafika 10">
            <a:extLst>
              <a:ext uri="{FF2B5EF4-FFF2-40B4-BE49-F238E27FC236}">
                <a16:creationId xmlns:a16="http://schemas.microsoft.com/office/drawing/2014/main" id="{D6E715F2-24CB-8017-B9D3-E8CCB81390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021269" y="371923"/>
            <a:ext cx="764192" cy="796033"/>
          </a:xfrm>
          <a:prstGeom prst="rect">
            <a:avLst/>
          </a:prstGeom>
        </p:spPr>
      </p:pic>
      <p:sp>
        <p:nvSpPr>
          <p:cNvPr id="4" name="pole tekstowe 3">
            <a:extLst>
              <a:ext uri="{FF2B5EF4-FFF2-40B4-BE49-F238E27FC236}">
                <a16:creationId xmlns:a16="http://schemas.microsoft.com/office/drawing/2014/main" id="{FD8BA573-D218-E10C-AB47-214EA451FF04}"/>
              </a:ext>
            </a:extLst>
          </p:cNvPr>
          <p:cNvSpPr txBox="1"/>
          <p:nvPr/>
        </p:nvSpPr>
        <p:spPr>
          <a:xfrm>
            <a:off x="120130" y="6138469"/>
            <a:ext cx="576303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pl-PL" sz="2400" dirty="0">
                <a:solidFill>
                  <a:schemeClr val="bg1"/>
                </a:solidFill>
              </a:rPr>
              <a:t>11</a:t>
            </a:r>
          </a:p>
        </p:txBody>
      </p:sp>
      <p:pic>
        <p:nvPicPr>
          <p:cNvPr id="12" name="Grafika 11">
            <a:extLst>
              <a:ext uri="{FF2B5EF4-FFF2-40B4-BE49-F238E27FC236}">
                <a16:creationId xmlns:a16="http://schemas.microsoft.com/office/drawing/2014/main" id="{C8C1DB9F-D0BF-5472-81FF-8093D35CA8D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81550" y="5855186"/>
            <a:ext cx="1636394" cy="513378"/>
          </a:xfrm>
          <a:prstGeom prst="rect">
            <a:avLst/>
          </a:prstGeom>
        </p:spPr>
      </p:pic>
      <p:pic>
        <p:nvPicPr>
          <p:cNvPr id="3" name="Obraz 2" descr="Obraz zawierający Czcionka, Grafika, logo, projekt graficzny&#10;&#10;Zawartość wygenerowana przez AI może być niepoprawna.">
            <a:extLst>
              <a:ext uri="{FF2B5EF4-FFF2-40B4-BE49-F238E27FC236}">
                <a16:creationId xmlns:a16="http://schemas.microsoft.com/office/drawing/2014/main" id="{8E40CC41-7E9E-8898-0331-7E63CED354B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328" b="20743"/>
          <a:stretch>
            <a:fillRect/>
          </a:stretch>
        </p:blipFill>
        <p:spPr bwMode="auto">
          <a:xfrm>
            <a:off x="2598311" y="5648799"/>
            <a:ext cx="1571625" cy="926151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pole tekstowe 4">
            <a:extLst>
              <a:ext uri="{FF2B5EF4-FFF2-40B4-BE49-F238E27FC236}">
                <a16:creationId xmlns:a16="http://schemas.microsoft.com/office/drawing/2014/main" id="{3A4F76A4-72FE-6FCB-843E-C25B3F5C3CEA}"/>
              </a:ext>
            </a:extLst>
          </p:cNvPr>
          <p:cNvSpPr txBox="1"/>
          <p:nvPr/>
        </p:nvSpPr>
        <p:spPr>
          <a:xfrm>
            <a:off x="1963001" y="2200051"/>
            <a:ext cx="826599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1" dirty="0"/>
              <a:t>Studenci Wydziału Chemii UŁ mogą wziąć udział w dwóch programach mobilności w ramach inicjatywy Erasmus+:</a:t>
            </a:r>
          </a:p>
          <a:p>
            <a:pPr algn="ctr"/>
            <a:endParaRPr lang="pl-PL" sz="2400" b="1" dirty="0"/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pl-PL" sz="2400" b="1" dirty="0"/>
              <a:t>Erasmus+ Studia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pl-PL" sz="2400" b="1" dirty="0"/>
              <a:t>Erasmus+ Praktyki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430027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CCA66F0-A062-4204-1A08-D59D60C302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rafika 10">
            <a:extLst>
              <a:ext uri="{FF2B5EF4-FFF2-40B4-BE49-F238E27FC236}">
                <a16:creationId xmlns:a16="http://schemas.microsoft.com/office/drawing/2014/main" id="{E13DC723-E40C-0EAD-9C7B-276B9F067E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021269" y="371923"/>
            <a:ext cx="764192" cy="796033"/>
          </a:xfrm>
          <a:prstGeom prst="rect">
            <a:avLst/>
          </a:prstGeom>
        </p:spPr>
      </p:pic>
      <p:sp>
        <p:nvSpPr>
          <p:cNvPr id="4" name="pole tekstowe 3">
            <a:extLst>
              <a:ext uri="{FF2B5EF4-FFF2-40B4-BE49-F238E27FC236}">
                <a16:creationId xmlns:a16="http://schemas.microsoft.com/office/drawing/2014/main" id="{63B2E9B4-F174-75ED-C50A-81E8A6B1FA1F}"/>
              </a:ext>
            </a:extLst>
          </p:cNvPr>
          <p:cNvSpPr txBox="1"/>
          <p:nvPr/>
        </p:nvSpPr>
        <p:spPr>
          <a:xfrm>
            <a:off x="120130" y="6138469"/>
            <a:ext cx="576303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pl-PL" sz="2400" dirty="0">
                <a:solidFill>
                  <a:schemeClr val="bg1"/>
                </a:solidFill>
              </a:rPr>
              <a:t>11</a:t>
            </a:r>
          </a:p>
        </p:txBody>
      </p:sp>
      <p:pic>
        <p:nvPicPr>
          <p:cNvPr id="12" name="Grafika 11">
            <a:extLst>
              <a:ext uri="{FF2B5EF4-FFF2-40B4-BE49-F238E27FC236}">
                <a16:creationId xmlns:a16="http://schemas.microsoft.com/office/drawing/2014/main" id="{4C0BF868-CE2C-0235-4260-9253EF0467F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81550" y="5855186"/>
            <a:ext cx="1636394" cy="513378"/>
          </a:xfrm>
          <a:prstGeom prst="rect">
            <a:avLst/>
          </a:prstGeom>
        </p:spPr>
      </p:pic>
      <p:pic>
        <p:nvPicPr>
          <p:cNvPr id="3" name="Obraz 2" descr="Obraz zawierający Czcionka, Grafika, logo, projekt graficzny&#10;&#10;Zawartość wygenerowana przez AI może być niepoprawna.">
            <a:extLst>
              <a:ext uri="{FF2B5EF4-FFF2-40B4-BE49-F238E27FC236}">
                <a16:creationId xmlns:a16="http://schemas.microsoft.com/office/drawing/2014/main" id="{EBF0C027-D1DC-9AD5-7AC3-AB98EB73ACC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328" b="20743"/>
          <a:stretch>
            <a:fillRect/>
          </a:stretch>
        </p:blipFill>
        <p:spPr bwMode="auto">
          <a:xfrm>
            <a:off x="2598311" y="5648799"/>
            <a:ext cx="1571625" cy="926151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pole tekstowe 4">
            <a:extLst>
              <a:ext uri="{FF2B5EF4-FFF2-40B4-BE49-F238E27FC236}">
                <a16:creationId xmlns:a16="http://schemas.microsoft.com/office/drawing/2014/main" id="{68C611DA-C51B-77FA-6FF9-070F58A0386E}"/>
              </a:ext>
            </a:extLst>
          </p:cNvPr>
          <p:cNvSpPr txBox="1"/>
          <p:nvPr/>
        </p:nvSpPr>
        <p:spPr>
          <a:xfrm>
            <a:off x="1963001" y="2200051"/>
            <a:ext cx="826599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1" dirty="0"/>
              <a:t>Szczegółowe informacje nt. programu Erasmus+:</a:t>
            </a:r>
          </a:p>
          <a:p>
            <a:pPr algn="ctr"/>
            <a:endParaRPr lang="pl-PL" sz="2400" dirty="0"/>
          </a:p>
          <a:p>
            <a:pPr algn="ctr"/>
            <a:r>
              <a:rPr lang="pl-PL" sz="2400" dirty="0">
                <a:hlinkClick r:id="rId7"/>
              </a:rPr>
              <a:t>https://www.uni.lodz.pl/wyjazdy-zagraniczne/erasmus-studia</a:t>
            </a:r>
            <a:endParaRPr lang="pl-PL" sz="2400" dirty="0"/>
          </a:p>
          <a:p>
            <a:pPr algn="ctr"/>
            <a:r>
              <a:rPr lang="pl-PL" sz="2400" dirty="0">
                <a:hlinkClick r:id="rId8"/>
              </a:rPr>
              <a:t>https://erasmusplus.org.pl/</a:t>
            </a:r>
            <a:endParaRPr lang="pl-PL" sz="2400" dirty="0"/>
          </a:p>
          <a:p>
            <a:pPr algn="ctr"/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38079301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928055A-2C5F-B768-346C-0ECA65E006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rafika 10">
            <a:extLst>
              <a:ext uri="{FF2B5EF4-FFF2-40B4-BE49-F238E27FC236}">
                <a16:creationId xmlns:a16="http://schemas.microsoft.com/office/drawing/2014/main" id="{0E0492B2-5EB6-37A8-3E35-391EC988F7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021269" y="371923"/>
            <a:ext cx="764192" cy="796033"/>
          </a:xfrm>
          <a:prstGeom prst="rect">
            <a:avLst/>
          </a:prstGeom>
        </p:spPr>
      </p:pic>
      <p:sp>
        <p:nvSpPr>
          <p:cNvPr id="4" name="pole tekstowe 3">
            <a:extLst>
              <a:ext uri="{FF2B5EF4-FFF2-40B4-BE49-F238E27FC236}">
                <a16:creationId xmlns:a16="http://schemas.microsoft.com/office/drawing/2014/main" id="{F514ACF9-ABF4-B4A2-7174-003326BAD4C5}"/>
              </a:ext>
            </a:extLst>
          </p:cNvPr>
          <p:cNvSpPr txBox="1"/>
          <p:nvPr/>
        </p:nvSpPr>
        <p:spPr>
          <a:xfrm>
            <a:off x="120130" y="6138469"/>
            <a:ext cx="576303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pl-PL" sz="2400" dirty="0">
                <a:solidFill>
                  <a:schemeClr val="bg1"/>
                </a:solidFill>
              </a:rPr>
              <a:t>11</a:t>
            </a:r>
          </a:p>
        </p:txBody>
      </p:sp>
      <p:pic>
        <p:nvPicPr>
          <p:cNvPr id="12" name="Grafika 11">
            <a:extLst>
              <a:ext uri="{FF2B5EF4-FFF2-40B4-BE49-F238E27FC236}">
                <a16:creationId xmlns:a16="http://schemas.microsoft.com/office/drawing/2014/main" id="{FBEFC6DD-051E-5225-3353-51DB8E008FD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81550" y="5855186"/>
            <a:ext cx="1636394" cy="513378"/>
          </a:xfrm>
          <a:prstGeom prst="rect">
            <a:avLst/>
          </a:prstGeom>
        </p:spPr>
      </p:pic>
      <p:pic>
        <p:nvPicPr>
          <p:cNvPr id="3" name="Obraz 2" descr="Obraz zawierający Czcionka, Grafika, logo, projekt graficzny&#10;&#10;Zawartość wygenerowana przez AI może być niepoprawna.">
            <a:extLst>
              <a:ext uri="{FF2B5EF4-FFF2-40B4-BE49-F238E27FC236}">
                <a16:creationId xmlns:a16="http://schemas.microsoft.com/office/drawing/2014/main" id="{C6AAA128-5F86-521A-BE30-B05BCF7A27B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328" b="20743"/>
          <a:stretch>
            <a:fillRect/>
          </a:stretch>
        </p:blipFill>
        <p:spPr bwMode="auto">
          <a:xfrm>
            <a:off x="2598311" y="5648799"/>
            <a:ext cx="1571625" cy="92615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FED08900-3E61-B4CC-7F05-F82618009C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01512" y="2384047"/>
            <a:ext cx="4588975" cy="1325563"/>
          </a:xfrm>
        </p:spPr>
        <p:txBody>
          <a:bodyPr>
            <a:noAutofit/>
          </a:bodyPr>
          <a:lstStyle/>
          <a:p>
            <a:r>
              <a:rPr lang="pl-PL" sz="4800" b="1" dirty="0"/>
              <a:t>Erasmus+ Studia</a:t>
            </a:r>
          </a:p>
        </p:txBody>
      </p:sp>
    </p:spTree>
    <p:extLst>
      <p:ext uri="{BB962C8B-B14F-4D97-AF65-F5344CB8AC3E}">
        <p14:creationId xmlns:p14="http://schemas.microsoft.com/office/powerpoint/2010/main" val="31132843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36304B6-A753-5AE8-DDB7-28E32138B6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rafika 10">
            <a:extLst>
              <a:ext uri="{FF2B5EF4-FFF2-40B4-BE49-F238E27FC236}">
                <a16:creationId xmlns:a16="http://schemas.microsoft.com/office/drawing/2014/main" id="{03C28377-1580-0A97-74D8-6AF270EC6A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021269" y="371923"/>
            <a:ext cx="764192" cy="796033"/>
          </a:xfrm>
          <a:prstGeom prst="rect">
            <a:avLst/>
          </a:prstGeom>
        </p:spPr>
      </p:pic>
      <p:sp>
        <p:nvSpPr>
          <p:cNvPr id="4" name="pole tekstowe 3">
            <a:extLst>
              <a:ext uri="{FF2B5EF4-FFF2-40B4-BE49-F238E27FC236}">
                <a16:creationId xmlns:a16="http://schemas.microsoft.com/office/drawing/2014/main" id="{36F1A89D-44A8-F24B-91D6-B416BE60F6F8}"/>
              </a:ext>
            </a:extLst>
          </p:cNvPr>
          <p:cNvSpPr txBox="1"/>
          <p:nvPr/>
        </p:nvSpPr>
        <p:spPr>
          <a:xfrm>
            <a:off x="120130" y="6138469"/>
            <a:ext cx="576303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pl-PL" sz="2400" dirty="0">
                <a:solidFill>
                  <a:schemeClr val="bg1"/>
                </a:solidFill>
              </a:rPr>
              <a:t>11</a:t>
            </a:r>
          </a:p>
        </p:txBody>
      </p:sp>
      <p:pic>
        <p:nvPicPr>
          <p:cNvPr id="12" name="Grafika 11">
            <a:extLst>
              <a:ext uri="{FF2B5EF4-FFF2-40B4-BE49-F238E27FC236}">
                <a16:creationId xmlns:a16="http://schemas.microsoft.com/office/drawing/2014/main" id="{D8E3519A-59EC-2916-E34B-55302C92145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81550" y="5855186"/>
            <a:ext cx="1636394" cy="513378"/>
          </a:xfrm>
          <a:prstGeom prst="rect">
            <a:avLst/>
          </a:prstGeom>
        </p:spPr>
      </p:pic>
      <p:pic>
        <p:nvPicPr>
          <p:cNvPr id="3" name="Obraz 2" descr="Obraz zawierający Czcionka, Grafika, logo, projekt graficzny&#10;&#10;Zawartość wygenerowana przez AI może być niepoprawna.">
            <a:extLst>
              <a:ext uri="{FF2B5EF4-FFF2-40B4-BE49-F238E27FC236}">
                <a16:creationId xmlns:a16="http://schemas.microsoft.com/office/drawing/2014/main" id="{B28FED9C-9D7A-536C-C7C6-842B8C35E21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328" b="20743"/>
          <a:stretch>
            <a:fillRect/>
          </a:stretch>
        </p:blipFill>
        <p:spPr bwMode="auto">
          <a:xfrm>
            <a:off x="2598311" y="5648799"/>
            <a:ext cx="1571625" cy="92615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A6FDE499-C7A3-D4B3-61FD-4B42E3FD7E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pl-PL" b="1" dirty="0"/>
              <a:t>Erasmus+ Studia</a:t>
            </a:r>
          </a:p>
        </p:txBody>
      </p:sp>
      <p:sp>
        <p:nvSpPr>
          <p:cNvPr id="6" name="Symbol zastępczy zawartości 2">
            <a:extLst>
              <a:ext uri="{FF2B5EF4-FFF2-40B4-BE49-F238E27FC236}">
                <a16:creationId xmlns:a16="http://schemas.microsoft.com/office/drawing/2014/main" id="{5389DE58-3033-7968-9632-C75A55A62E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86528"/>
            <a:ext cx="10515600" cy="2085472"/>
          </a:xfrm>
        </p:spPr>
        <p:txBody>
          <a:bodyPr>
            <a:normAutofit/>
          </a:bodyPr>
          <a:lstStyle/>
          <a:p>
            <a:pPr algn="just"/>
            <a:r>
              <a:rPr lang="pl-PL" sz="2200" dirty="0"/>
              <a:t>wyjazd na studia częściowe Erasmus + jest możliwy na każdym stopniu studiów;</a:t>
            </a:r>
          </a:p>
          <a:p>
            <a:pPr algn="just"/>
            <a:r>
              <a:rPr lang="pl-PL" sz="2200" dirty="0"/>
              <a:t>mobilność może trwać jeden semestr (do 5 miesięcy) lub – w zależności od dostępności środków w ramach bieżącej rekrutacji – dwa semestry (do 10 miesięcy); </a:t>
            </a:r>
          </a:p>
          <a:p>
            <a:pPr algn="just"/>
            <a:r>
              <a:rPr lang="pl-PL" sz="2200" dirty="0"/>
              <a:t>studia na uczelniach zagranicznych realizowane są głównie w języku angielskim, przy czym niektóre uczelnie określają dodatkowe wymagania językowe;</a:t>
            </a:r>
          </a:p>
          <a:p>
            <a:pPr algn="just"/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39303330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14210BB-03EC-2482-1B1C-15D7B8D0F7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rafika 10">
            <a:extLst>
              <a:ext uri="{FF2B5EF4-FFF2-40B4-BE49-F238E27FC236}">
                <a16:creationId xmlns:a16="http://schemas.microsoft.com/office/drawing/2014/main" id="{90A7EB2D-A959-A355-2FAA-7362F3370D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021269" y="371923"/>
            <a:ext cx="764192" cy="796033"/>
          </a:xfrm>
          <a:prstGeom prst="rect">
            <a:avLst/>
          </a:prstGeom>
        </p:spPr>
      </p:pic>
      <p:sp>
        <p:nvSpPr>
          <p:cNvPr id="4" name="pole tekstowe 3">
            <a:extLst>
              <a:ext uri="{FF2B5EF4-FFF2-40B4-BE49-F238E27FC236}">
                <a16:creationId xmlns:a16="http://schemas.microsoft.com/office/drawing/2014/main" id="{DD604E9D-9FF9-2BA3-2F1B-E34342825786}"/>
              </a:ext>
            </a:extLst>
          </p:cNvPr>
          <p:cNvSpPr txBox="1"/>
          <p:nvPr/>
        </p:nvSpPr>
        <p:spPr>
          <a:xfrm>
            <a:off x="120130" y="6138469"/>
            <a:ext cx="576303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pl-PL" sz="2400" dirty="0">
                <a:solidFill>
                  <a:schemeClr val="bg1"/>
                </a:solidFill>
              </a:rPr>
              <a:t>11</a:t>
            </a:r>
          </a:p>
        </p:txBody>
      </p:sp>
      <p:pic>
        <p:nvPicPr>
          <p:cNvPr id="12" name="Grafika 11">
            <a:extLst>
              <a:ext uri="{FF2B5EF4-FFF2-40B4-BE49-F238E27FC236}">
                <a16:creationId xmlns:a16="http://schemas.microsoft.com/office/drawing/2014/main" id="{71ECE0DC-5035-FEE8-600E-3D51C980C11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81550" y="5855186"/>
            <a:ext cx="1636394" cy="513378"/>
          </a:xfrm>
          <a:prstGeom prst="rect">
            <a:avLst/>
          </a:prstGeom>
        </p:spPr>
      </p:pic>
      <p:pic>
        <p:nvPicPr>
          <p:cNvPr id="3" name="Obraz 2" descr="Obraz zawierający Czcionka, Grafika, logo, projekt graficzny&#10;&#10;Zawartość wygenerowana przez AI może być niepoprawna.">
            <a:extLst>
              <a:ext uri="{FF2B5EF4-FFF2-40B4-BE49-F238E27FC236}">
                <a16:creationId xmlns:a16="http://schemas.microsoft.com/office/drawing/2014/main" id="{E5C5122A-CB84-3AB7-5A42-8AD8DD75A80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328" b="20743"/>
          <a:stretch>
            <a:fillRect/>
          </a:stretch>
        </p:blipFill>
        <p:spPr bwMode="auto">
          <a:xfrm>
            <a:off x="2598311" y="5648799"/>
            <a:ext cx="1571625" cy="92615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0ABAD870-1ADB-2211-E17F-09C8DE1CA1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pl-PL" sz="3200" b="1" dirty="0"/>
              <a:t>Erasmus+ Studia – rekrutacja na rok akademicki 2026/2027</a:t>
            </a:r>
          </a:p>
        </p:txBody>
      </p:sp>
      <p:sp>
        <p:nvSpPr>
          <p:cNvPr id="6" name="Symbol zastępczy zawartości 2">
            <a:extLst>
              <a:ext uri="{FF2B5EF4-FFF2-40B4-BE49-F238E27FC236}">
                <a16:creationId xmlns:a16="http://schemas.microsoft.com/office/drawing/2014/main" id="{E7FAE722-FFFB-5B29-B12A-A746897B4F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8735" y="2371673"/>
            <a:ext cx="10515600" cy="2114653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pl-PL" sz="2000" b="1" dirty="0">
                <a:solidFill>
                  <a:srgbClr val="FF0000"/>
                </a:solidFill>
              </a:rPr>
              <a:t>ETAP I:</a:t>
            </a:r>
          </a:p>
          <a:p>
            <a:pPr marL="0" lvl="0" indent="0" algn="ctr">
              <a:buNone/>
            </a:pPr>
            <a:endParaRPr lang="pl-PL" sz="2000" b="1" dirty="0"/>
          </a:p>
          <a:p>
            <a:pPr lvl="0"/>
            <a:r>
              <a:rPr lang="pl-PL" sz="2000" dirty="0"/>
              <a:t>rekrutacja prowadzona w systemie </a:t>
            </a:r>
            <a:r>
              <a:rPr lang="pl-PL" sz="2000" dirty="0" err="1"/>
              <a:t>USOSweb</a:t>
            </a:r>
            <a:r>
              <a:rPr lang="pl-PL" sz="2000" dirty="0"/>
              <a:t>;</a:t>
            </a:r>
          </a:p>
          <a:p>
            <a:pPr lvl="0"/>
            <a:r>
              <a:rPr lang="pl-PL" sz="2000" dirty="0"/>
              <a:t>termin rekrutacji: </a:t>
            </a:r>
            <a:r>
              <a:rPr lang="pl-PL" sz="2000" b="1" dirty="0"/>
              <a:t>26.01.2026 (godz. 11:00) – 23.02.2026 (godz. 11:00);</a:t>
            </a: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12023119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4CD77B9-A114-98A0-A96B-DD0AA85C92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rafika 10">
            <a:extLst>
              <a:ext uri="{FF2B5EF4-FFF2-40B4-BE49-F238E27FC236}">
                <a16:creationId xmlns:a16="http://schemas.microsoft.com/office/drawing/2014/main" id="{F722249A-3F6A-D691-2046-47A3E2AF06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021269" y="371923"/>
            <a:ext cx="764192" cy="796033"/>
          </a:xfrm>
          <a:prstGeom prst="rect">
            <a:avLst/>
          </a:prstGeom>
        </p:spPr>
      </p:pic>
      <p:sp>
        <p:nvSpPr>
          <p:cNvPr id="4" name="pole tekstowe 3">
            <a:extLst>
              <a:ext uri="{FF2B5EF4-FFF2-40B4-BE49-F238E27FC236}">
                <a16:creationId xmlns:a16="http://schemas.microsoft.com/office/drawing/2014/main" id="{10AABEA5-BA0D-8436-5553-29C59E2411A1}"/>
              </a:ext>
            </a:extLst>
          </p:cNvPr>
          <p:cNvSpPr txBox="1"/>
          <p:nvPr/>
        </p:nvSpPr>
        <p:spPr>
          <a:xfrm>
            <a:off x="120130" y="6138469"/>
            <a:ext cx="576303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pl-PL" sz="2400" dirty="0">
                <a:solidFill>
                  <a:schemeClr val="bg1"/>
                </a:solidFill>
              </a:rPr>
              <a:t>11</a:t>
            </a:r>
          </a:p>
        </p:txBody>
      </p:sp>
      <p:pic>
        <p:nvPicPr>
          <p:cNvPr id="12" name="Grafika 11">
            <a:extLst>
              <a:ext uri="{FF2B5EF4-FFF2-40B4-BE49-F238E27FC236}">
                <a16:creationId xmlns:a16="http://schemas.microsoft.com/office/drawing/2014/main" id="{C422E2C1-055E-1CB3-A027-20A514A2A2D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81550" y="5855186"/>
            <a:ext cx="1636394" cy="513378"/>
          </a:xfrm>
          <a:prstGeom prst="rect">
            <a:avLst/>
          </a:prstGeom>
        </p:spPr>
      </p:pic>
      <p:pic>
        <p:nvPicPr>
          <p:cNvPr id="3" name="Obraz 2" descr="Obraz zawierający Czcionka, Grafika, logo, projekt graficzny&#10;&#10;Zawartość wygenerowana przez AI może być niepoprawna.">
            <a:extLst>
              <a:ext uri="{FF2B5EF4-FFF2-40B4-BE49-F238E27FC236}">
                <a16:creationId xmlns:a16="http://schemas.microsoft.com/office/drawing/2014/main" id="{A88588AA-BBDC-82D0-66F3-0718C7E33BB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328" b="20743"/>
          <a:stretch>
            <a:fillRect/>
          </a:stretch>
        </p:blipFill>
        <p:spPr bwMode="auto">
          <a:xfrm>
            <a:off x="2598311" y="5648799"/>
            <a:ext cx="1571625" cy="92615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1C59B843-486E-05B1-3E45-1F99156F14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pl-PL" sz="3200" b="1" dirty="0"/>
              <a:t>Erasmus+ Studia – rekrutacja na rok akademicki 2026/2027</a:t>
            </a:r>
          </a:p>
        </p:txBody>
      </p:sp>
      <p:sp>
        <p:nvSpPr>
          <p:cNvPr id="6" name="Symbol zastępczy zawartości 2">
            <a:extLst>
              <a:ext uri="{FF2B5EF4-FFF2-40B4-BE49-F238E27FC236}">
                <a16:creationId xmlns:a16="http://schemas.microsoft.com/office/drawing/2014/main" id="{04E9AF2B-2E67-2D34-B43A-2B2830FD3D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1163" y="2618547"/>
            <a:ext cx="10515600" cy="1620905"/>
          </a:xfrm>
        </p:spPr>
        <p:txBody>
          <a:bodyPr>
            <a:normAutofit/>
          </a:bodyPr>
          <a:lstStyle/>
          <a:p>
            <a:pPr lvl="0"/>
            <a:r>
              <a:rPr lang="pl-PL" sz="2000" dirty="0"/>
              <a:t>w formularzu wypełnianym w </a:t>
            </a:r>
            <a:r>
              <a:rPr lang="pl-PL" sz="2000" dirty="0" err="1"/>
              <a:t>USOSWeb</a:t>
            </a:r>
            <a:r>
              <a:rPr lang="pl-PL" sz="2000" dirty="0"/>
              <a:t> student może wskazać </a:t>
            </a:r>
            <a:r>
              <a:rPr lang="pl-PL" sz="2000" b="1" dirty="0"/>
              <a:t>2 lub 3 uczelnie zagraniczne z oferty wydziałowej </a:t>
            </a:r>
            <a:r>
              <a:rPr lang="pl-PL" sz="2000" dirty="0"/>
              <a:t>(lista jest dostępna w </a:t>
            </a:r>
            <a:r>
              <a:rPr lang="pl-PL" sz="2000" dirty="0" err="1"/>
              <a:t>USOSweb</a:t>
            </a:r>
            <a:r>
              <a:rPr lang="pl-PL" sz="2000" dirty="0"/>
              <a:t>: </a:t>
            </a:r>
            <a:r>
              <a:rPr lang="pl-PL" sz="2000" i="1" dirty="0"/>
              <a:t>Dla studentów → Wymiana studencka → Oferty wyjazdów);</a:t>
            </a:r>
            <a:endParaRPr lang="pl-PL" sz="2000" dirty="0"/>
          </a:p>
          <a:p>
            <a:pPr lvl="0"/>
            <a:r>
              <a:rPr lang="pl-PL" sz="2000" dirty="0"/>
              <a:t>w danym roku akademickim możliwy jest </a:t>
            </a:r>
            <a:r>
              <a:rPr lang="pl-PL" sz="2000" b="1" dirty="0"/>
              <a:t>tylko jeden wyjazd na studia częściowe za granicą;</a:t>
            </a: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7132966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4B65C12-ED61-0E77-3695-7C92083EF9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rafika 10">
            <a:extLst>
              <a:ext uri="{FF2B5EF4-FFF2-40B4-BE49-F238E27FC236}">
                <a16:creationId xmlns:a16="http://schemas.microsoft.com/office/drawing/2014/main" id="{B0B4117D-55C5-775D-9340-19848B4D40C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021269" y="371923"/>
            <a:ext cx="764192" cy="796033"/>
          </a:xfrm>
          <a:prstGeom prst="rect">
            <a:avLst/>
          </a:prstGeom>
        </p:spPr>
      </p:pic>
      <p:sp>
        <p:nvSpPr>
          <p:cNvPr id="4" name="pole tekstowe 3">
            <a:extLst>
              <a:ext uri="{FF2B5EF4-FFF2-40B4-BE49-F238E27FC236}">
                <a16:creationId xmlns:a16="http://schemas.microsoft.com/office/drawing/2014/main" id="{BE83C919-32E6-829E-83CA-3DED9A763BAE}"/>
              </a:ext>
            </a:extLst>
          </p:cNvPr>
          <p:cNvSpPr txBox="1"/>
          <p:nvPr/>
        </p:nvSpPr>
        <p:spPr>
          <a:xfrm>
            <a:off x="120130" y="6138469"/>
            <a:ext cx="576303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pl-PL" sz="2400" dirty="0">
                <a:solidFill>
                  <a:schemeClr val="bg1"/>
                </a:solidFill>
              </a:rPr>
              <a:t>11</a:t>
            </a:r>
          </a:p>
        </p:txBody>
      </p:sp>
      <p:pic>
        <p:nvPicPr>
          <p:cNvPr id="12" name="Grafika 11">
            <a:extLst>
              <a:ext uri="{FF2B5EF4-FFF2-40B4-BE49-F238E27FC236}">
                <a16:creationId xmlns:a16="http://schemas.microsoft.com/office/drawing/2014/main" id="{5BA3FA51-5D89-405E-1FAB-1A19A3B497C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81550" y="5855186"/>
            <a:ext cx="1636394" cy="513378"/>
          </a:xfrm>
          <a:prstGeom prst="rect">
            <a:avLst/>
          </a:prstGeom>
        </p:spPr>
      </p:pic>
      <p:pic>
        <p:nvPicPr>
          <p:cNvPr id="3" name="Obraz 2" descr="Obraz zawierający Czcionka, Grafika, logo, projekt graficzny&#10;&#10;Zawartość wygenerowana przez AI może być niepoprawna.">
            <a:extLst>
              <a:ext uri="{FF2B5EF4-FFF2-40B4-BE49-F238E27FC236}">
                <a16:creationId xmlns:a16="http://schemas.microsoft.com/office/drawing/2014/main" id="{A9FD37B2-C65D-AD1E-EBCF-CF1F0210A39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328" b="20743"/>
          <a:stretch>
            <a:fillRect/>
          </a:stretch>
        </p:blipFill>
        <p:spPr bwMode="auto">
          <a:xfrm>
            <a:off x="2598311" y="5648799"/>
            <a:ext cx="1571625" cy="92615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727A537F-F846-6B33-D54A-20C70A7D93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pl-PL" sz="3200" b="1" dirty="0"/>
              <a:t>Erasmus+ Studia – rekrutacja na rok akademicki 2026/2027</a:t>
            </a:r>
          </a:p>
        </p:txBody>
      </p:sp>
      <p:sp>
        <p:nvSpPr>
          <p:cNvPr id="6" name="Symbol zastępczy zawartości 2">
            <a:extLst>
              <a:ext uri="{FF2B5EF4-FFF2-40B4-BE49-F238E27FC236}">
                <a16:creationId xmlns:a16="http://schemas.microsoft.com/office/drawing/2014/main" id="{51FF976C-4140-C13B-EBB4-E518E44BAA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6433" y="2371673"/>
            <a:ext cx="10515600" cy="2114653"/>
          </a:xfrm>
        </p:spPr>
        <p:txBody>
          <a:bodyPr>
            <a:normAutofit/>
          </a:bodyPr>
          <a:lstStyle/>
          <a:p>
            <a:pPr algn="ctr"/>
            <a:r>
              <a:rPr lang="pl-PL" sz="2000" dirty="0"/>
              <a:t>Studenci </a:t>
            </a:r>
            <a:r>
              <a:rPr lang="pl-PL" sz="2000" dirty="0">
                <a:solidFill>
                  <a:srgbClr val="FF0000"/>
                </a:solidFill>
              </a:rPr>
              <a:t>planujący</a:t>
            </a:r>
            <a:r>
              <a:rPr lang="pl-PL" sz="2000" dirty="0"/>
              <a:t> wyjazd na </a:t>
            </a:r>
            <a:r>
              <a:rPr lang="pl-PL" sz="2000" b="1" dirty="0"/>
              <a:t>ostatnim roku studiów </a:t>
            </a:r>
            <a:r>
              <a:rPr lang="pl-PL" sz="2000" dirty="0"/>
              <a:t>zobowiązani są do uzyskania </a:t>
            </a:r>
            <a:r>
              <a:rPr lang="pl-PL" sz="2000" b="1" dirty="0"/>
              <a:t>pisemnej opinii promotora.</a:t>
            </a:r>
          </a:p>
          <a:p>
            <a:pPr lvl="0"/>
            <a:endParaRPr lang="pl-PL" sz="2000" dirty="0"/>
          </a:p>
          <a:p>
            <a:pPr algn="ctr"/>
            <a:r>
              <a:rPr lang="pl-PL" sz="2000" dirty="0"/>
              <a:t>Studenci </a:t>
            </a:r>
            <a:r>
              <a:rPr lang="pl-PL" sz="2000" dirty="0">
                <a:solidFill>
                  <a:srgbClr val="FF0000"/>
                </a:solidFill>
              </a:rPr>
              <a:t>aplikujący</a:t>
            </a:r>
            <a:r>
              <a:rPr lang="pl-PL" sz="2000" dirty="0"/>
              <a:t> na </a:t>
            </a:r>
            <a:r>
              <a:rPr lang="pl-PL" sz="2000" b="1" dirty="0"/>
              <a:t>ostatnim roku studiów I stopnia </a:t>
            </a:r>
            <a:r>
              <a:rPr lang="pl-PL" sz="2000" dirty="0"/>
              <a:t>składają </a:t>
            </a:r>
            <a:r>
              <a:rPr lang="pl-PL" sz="2000" b="1" dirty="0"/>
              <a:t>pisemne zobowiązanie do kontynuowania studiów</a:t>
            </a:r>
            <a:r>
              <a:rPr lang="pl-PL" sz="2000" dirty="0"/>
              <a:t> na Wydziale Chemii UŁ.</a:t>
            </a:r>
          </a:p>
        </p:txBody>
      </p:sp>
    </p:spTree>
    <p:extLst>
      <p:ext uri="{BB962C8B-B14F-4D97-AF65-F5344CB8AC3E}">
        <p14:creationId xmlns:p14="http://schemas.microsoft.com/office/powerpoint/2010/main" val="37362642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A498996-7B5A-1C00-3EF7-BE6FEC3EDC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rafika 10">
            <a:extLst>
              <a:ext uri="{FF2B5EF4-FFF2-40B4-BE49-F238E27FC236}">
                <a16:creationId xmlns:a16="http://schemas.microsoft.com/office/drawing/2014/main" id="{3515BE20-EE39-371F-0478-CA404C22C0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021269" y="371923"/>
            <a:ext cx="764192" cy="796033"/>
          </a:xfrm>
          <a:prstGeom prst="rect">
            <a:avLst/>
          </a:prstGeom>
        </p:spPr>
      </p:pic>
      <p:sp>
        <p:nvSpPr>
          <p:cNvPr id="4" name="pole tekstowe 3">
            <a:extLst>
              <a:ext uri="{FF2B5EF4-FFF2-40B4-BE49-F238E27FC236}">
                <a16:creationId xmlns:a16="http://schemas.microsoft.com/office/drawing/2014/main" id="{FA5629D0-089E-E9CC-E6F0-7C2E26FF7ACB}"/>
              </a:ext>
            </a:extLst>
          </p:cNvPr>
          <p:cNvSpPr txBox="1"/>
          <p:nvPr/>
        </p:nvSpPr>
        <p:spPr>
          <a:xfrm>
            <a:off x="120130" y="6138469"/>
            <a:ext cx="576303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pl-PL" sz="2400" dirty="0">
                <a:solidFill>
                  <a:schemeClr val="bg1"/>
                </a:solidFill>
              </a:rPr>
              <a:t>11</a:t>
            </a:r>
          </a:p>
        </p:txBody>
      </p:sp>
      <p:pic>
        <p:nvPicPr>
          <p:cNvPr id="12" name="Grafika 11">
            <a:extLst>
              <a:ext uri="{FF2B5EF4-FFF2-40B4-BE49-F238E27FC236}">
                <a16:creationId xmlns:a16="http://schemas.microsoft.com/office/drawing/2014/main" id="{D14886B1-A96C-A44F-A601-00BE6A171F9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81550" y="5855186"/>
            <a:ext cx="1636394" cy="513378"/>
          </a:xfrm>
          <a:prstGeom prst="rect">
            <a:avLst/>
          </a:prstGeom>
        </p:spPr>
      </p:pic>
      <p:pic>
        <p:nvPicPr>
          <p:cNvPr id="3" name="Obraz 2" descr="Obraz zawierający Czcionka, Grafika, logo, projekt graficzny&#10;&#10;Zawartość wygenerowana przez AI może być niepoprawna.">
            <a:extLst>
              <a:ext uri="{FF2B5EF4-FFF2-40B4-BE49-F238E27FC236}">
                <a16:creationId xmlns:a16="http://schemas.microsoft.com/office/drawing/2014/main" id="{F332D13C-589C-31D7-E9B5-83E615ED314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328" b="20743"/>
          <a:stretch>
            <a:fillRect/>
          </a:stretch>
        </p:blipFill>
        <p:spPr bwMode="auto">
          <a:xfrm>
            <a:off x="2598311" y="5648799"/>
            <a:ext cx="1571625" cy="92615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82BDA53C-10EC-9C63-1F3B-17D5CBFFBB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pl-PL" sz="3200" b="1" dirty="0"/>
              <a:t>Erasmus+ Studia – rekrutacja na rok akademicki 2026/2027</a:t>
            </a:r>
          </a:p>
        </p:txBody>
      </p:sp>
      <p:sp>
        <p:nvSpPr>
          <p:cNvPr id="6" name="Symbol zastępczy zawartości 2">
            <a:extLst>
              <a:ext uri="{FF2B5EF4-FFF2-40B4-BE49-F238E27FC236}">
                <a16:creationId xmlns:a16="http://schemas.microsoft.com/office/drawing/2014/main" id="{F4423F2C-6C5F-E5ED-04F4-79E273698E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3304" y="2371673"/>
            <a:ext cx="10515600" cy="2114653"/>
          </a:xfrm>
        </p:spPr>
        <p:txBody>
          <a:bodyPr>
            <a:normAutofit/>
          </a:bodyPr>
          <a:lstStyle/>
          <a:p>
            <a:r>
              <a:rPr lang="pl-PL" sz="2000" dirty="0"/>
              <a:t>do dalszej kwalifikacji wymagane jest posiadanie:</a:t>
            </a:r>
            <a:br>
              <a:rPr lang="pl-PL" sz="2000" dirty="0"/>
            </a:br>
            <a:endParaRPr lang="pl-PL" sz="20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pl-PL" sz="2000" dirty="0"/>
              <a:t>średniej ocen (z dotychczasowego toku studiów) nie niższej niż </a:t>
            </a:r>
            <a:r>
              <a:rPr lang="pl-PL" sz="2000" b="1" dirty="0"/>
              <a:t>3,7 </a:t>
            </a:r>
            <a:r>
              <a:rPr lang="pl-PL" sz="2000" dirty="0"/>
              <a:t>potwierdzonej przez dziekanat;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pl-PL" sz="2000" dirty="0"/>
              <a:t>znajomości języka obcego zgodnej z wymogami językowymi uczelni przyjmującej;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pl-PL" sz="2000" dirty="0"/>
              <a:t>wysokiej motywacji studenta.</a:t>
            </a:r>
          </a:p>
        </p:txBody>
      </p:sp>
    </p:spTree>
    <p:extLst>
      <p:ext uri="{BB962C8B-B14F-4D97-AF65-F5344CB8AC3E}">
        <p14:creationId xmlns:p14="http://schemas.microsoft.com/office/powerpoint/2010/main" val="38583088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6C6C145-827E-A4E5-76C2-DCEC2ED5A7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rafika 10">
            <a:extLst>
              <a:ext uri="{FF2B5EF4-FFF2-40B4-BE49-F238E27FC236}">
                <a16:creationId xmlns:a16="http://schemas.microsoft.com/office/drawing/2014/main" id="{47D442F2-077D-9543-D86A-2E1553E7FA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021269" y="371923"/>
            <a:ext cx="764192" cy="796033"/>
          </a:xfrm>
          <a:prstGeom prst="rect">
            <a:avLst/>
          </a:prstGeom>
        </p:spPr>
      </p:pic>
      <p:sp>
        <p:nvSpPr>
          <p:cNvPr id="4" name="pole tekstowe 3">
            <a:extLst>
              <a:ext uri="{FF2B5EF4-FFF2-40B4-BE49-F238E27FC236}">
                <a16:creationId xmlns:a16="http://schemas.microsoft.com/office/drawing/2014/main" id="{462EE051-2172-83D5-2C18-3048FF8FE886}"/>
              </a:ext>
            </a:extLst>
          </p:cNvPr>
          <p:cNvSpPr txBox="1"/>
          <p:nvPr/>
        </p:nvSpPr>
        <p:spPr>
          <a:xfrm>
            <a:off x="120130" y="6138469"/>
            <a:ext cx="576303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pl-PL" sz="2400" dirty="0">
                <a:solidFill>
                  <a:schemeClr val="bg1"/>
                </a:solidFill>
              </a:rPr>
              <a:t>11</a:t>
            </a:r>
          </a:p>
        </p:txBody>
      </p:sp>
      <p:pic>
        <p:nvPicPr>
          <p:cNvPr id="12" name="Grafika 11">
            <a:extLst>
              <a:ext uri="{FF2B5EF4-FFF2-40B4-BE49-F238E27FC236}">
                <a16:creationId xmlns:a16="http://schemas.microsoft.com/office/drawing/2014/main" id="{D85C62E6-6895-3064-69CC-05F97F939AF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81550" y="5855186"/>
            <a:ext cx="1636394" cy="513378"/>
          </a:xfrm>
          <a:prstGeom prst="rect">
            <a:avLst/>
          </a:prstGeom>
        </p:spPr>
      </p:pic>
      <p:pic>
        <p:nvPicPr>
          <p:cNvPr id="3" name="Obraz 2" descr="Obraz zawierający Czcionka, Grafika, logo, projekt graficzny&#10;&#10;Zawartość wygenerowana przez AI może być niepoprawna.">
            <a:extLst>
              <a:ext uri="{FF2B5EF4-FFF2-40B4-BE49-F238E27FC236}">
                <a16:creationId xmlns:a16="http://schemas.microsoft.com/office/drawing/2014/main" id="{A26D6886-3687-9D20-C3F3-E20DC1DFC63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328" b="20743"/>
          <a:stretch>
            <a:fillRect/>
          </a:stretch>
        </p:blipFill>
        <p:spPr bwMode="auto">
          <a:xfrm>
            <a:off x="2598311" y="5648799"/>
            <a:ext cx="1571625" cy="92615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B7722EF8-2B69-8F1A-1519-174061B7DE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pl-PL" sz="3200" b="1" dirty="0"/>
              <a:t>Erasmus+ Studia – rekrutacja na rok akademicki 2026/2027</a:t>
            </a:r>
          </a:p>
        </p:txBody>
      </p:sp>
      <p:sp>
        <p:nvSpPr>
          <p:cNvPr id="6" name="Symbol zastępczy zawartości 2">
            <a:extLst>
              <a:ext uri="{FF2B5EF4-FFF2-40B4-BE49-F238E27FC236}">
                <a16:creationId xmlns:a16="http://schemas.microsoft.com/office/drawing/2014/main" id="{F8074381-E642-47C0-A8D4-7A9DCA3497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8735" y="2371673"/>
            <a:ext cx="10515600" cy="2114653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pl-PL" sz="2000" b="1" dirty="0">
                <a:solidFill>
                  <a:srgbClr val="FF0000"/>
                </a:solidFill>
              </a:rPr>
              <a:t>ETAP II:</a:t>
            </a:r>
          </a:p>
          <a:p>
            <a:pPr marL="0" lvl="0" indent="0" algn="ctr">
              <a:buNone/>
            </a:pPr>
            <a:endParaRPr lang="pl-PL" sz="2000" b="1" dirty="0"/>
          </a:p>
          <a:p>
            <a:pPr lvl="0"/>
            <a:r>
              <a:rPr lang="pl-PL" sz="2000" b="1" dirty="0"/>
              <a:t>rozmowy kwalifikacyjne </a:t>
            </a:r>
            <a:r>
              <a:rPr lang="pl-PL" sz="2000" dirty="0"/>
              <a:t>dla kandydatów, którzy przeszli etap pierwszy;</a:t>
            </a:r>
          </a:p>
          <a:p>
            <a:pPr lvl="0"/>
            <a:r>
              <a:rPr lang="pl-PL" sz="2000" b="1" dirty="0"/>
              <a:t>cel rozmowy</a:t>
            </a:r>
            <a:r>
              <a:rPr lang="pl-PL" sz="2000" dirty="0"/>
              <a:t>: weryfikacja znajomości </a:t>
            </a:r>
            <a:r>
              <a:rPr lang="pl-PL" sz="2000" b="1" dirty="0"/>
              <a:t>języka obcego </a:t>
            </a:r>
            <a:r>
              <a:rPr lang="pl-PL" sz="2000" dirty="0"/>
              <a:t>oraz motywacji studenta do realizacji studiów częściowych na uczelni zagranicznej.</a:t>
            </a:r>
          </a:p>
        </p:txBody>
      </p:sp>
    </p:spTree>
    <p:extLst>
      <p:ext uri="{BB962C8B-B14F-4D97-AF65-F5344CB8AC3E}">
        <p14:creationId xmlns:p14="http://schemas.microsoft.com/office/powerpoint/2010/main" val="333102196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D07ED6D053B68D46A7F5A007ECAC3733" ma:contentTypeVersion="18" ma:contentTypeDescription="Utwórz nowy dokument." ma:contentTypeScope="" ma:versionID="6322a46147e69b41531d9ce11115dd07">
  <xsd:schema xmlns:xsd="http://www.w3.org/2001/XMLSchema" xmlns:xs="http://www.w3.org/2001/XMLSchema" xmlns:p="http://schemas.microsoft.com/office/2006/metadata/properties" xmlns:ns2="d1dc2bfa-d603-45ca-9261-69cb51bcd89f" xmlns:ns3="89f16d4a-6e32-4049-a82c-7c875ae689d9" targetNamespace="http://schemas.microsoft.com/office/2006/metadata/properties" ma:root="true" ma:fieldsID="d90a8f31a5e29d3318ea837b26a92980" ns2:_="" ns3:_="">
    <xsd:import namespace="d1dc2bfa-d603-45ca-9261-69cb51bcd89f"/>
    <xsd:import namespace="89f16d4a-6e32-4049-a82c-7c875ae689d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dc2bfa-d603-45ca-9261-69cb51bcd8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Tagi obrazów" ma:readOnly="false" ma:fieldId="{5cf76f15-5ced-4ddc-b409-7134ff3c332f}" ma:taxonomyMulti="true" ma:sspId="e202bf10-4f99-490d-b6a4-1cff37ab84a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f16d4a-6e32-4049-a82c-7c875ae689d9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3c28f367-2edf-4af7-8c4d-21e48a7c56c8}" ma:internalName="TaxCatchAll" ma:showField="CatchAllData" ma:web="89f16d4a-6e32-4049-a82c-7c875ae689d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2BC9EEF-A3AD-4933-950C-A05C81A7ED9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1dc2bfa-d603-45ca-9261-69cb51bcd89f"/>
    <ds:schemaRef ds:uri="89f16d4a-6e32-4049-a82c-7c875ae689d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C3375DA-8EE8-4DD1-81F5-5451B53D99B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2848</TotalTime>
  <Words>1119</Words>
  <Application>Microsoft Office PowerPoint</Application>
  <PresentationFormat>Panoramiczny</PresentationFormat>
  <Paragraphs>115</Paragraphs>
  <Slides>20</Slides>
  <Notes>8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20</vt:i4>
      </vt:variant>
    </vt:vector>
  </HeadingPairs>
  <TitlesOfParts>
    <vt:vector size="26" baseType="lpstr">
      <vt:lpstr>Arial</vt:lpstr>
      <vt:lpstr>Calibri</vt:lpstr>
      <vt:lpstr>Calibri Light</vt:lpstr>
      <vt:lpstr>Symbol</vt:lpstr>
      <vt:lpstr>Wingdings</vt:lpstr>
      <vt:lpstr>Motyw pakietu Office</vt:lpstr>
      <vt:lpstr>Prezentacja programu PowerPoint</vt:lpstr>
      <vt:lpstr>Prezentacja programu PowerPoint</vt:lpstr>
      <vt:lpstr>Erasmus+ Studia</vt:lpstr>
      <vt:lpstr>Erasmus+ Studia</vt:lpstr>
      <vt:lpstr>Erasmus+ Studia – rekrutacja na rok akademicki 2026/2027</vt:lpstr>
      <vt:lpstr>Erasmus+ Studia – rekrutacja na rok akademicki 2026/2027</vt:lpstr>
      <vt:lpstr>Erasmus+ Studia – rekrutacja na rok akademicki 2026/2027</vt:lpstr>
      <vt:lpstr>Erasmus+ Studia – rekrutacja na rok akademicki 2026/2027</vt:lpstr>
      <vt:lpstr>Erasmus+ Studia – rekrutacja na rok akademicki 2026/2027</vt:lpstr>
      <vt:lpstr>Erasmus+ Studia – rekrutacja na rok akademicki 2026/2027</vt:lpstr>
      <vt:lpstr>Erasmus+ Studia – rekrutacja na rok akademicki 2026/2027</vt:lpstr>
      <vt:lpstr>Erasmus+ Studia – rekrutacja na rok akademicki 2026/2027</vt:lpstr>
      <vt:lpstr>Erasmus+ Studia – rekrutacja na rok akademicki 2026/2027</vt:lpstr>
      <vt:lpstr>Erasmus+ Studia – rekrutacja na rok akademicki 2026/2027</vt:lpstr>
      <vt:lpstr>Erasmus+ Praktyki</vt:lpstr>
      <vt:lpstr>Erasmus+ Praktyki</vt:lpstr>
      <vt:lpstr>Erasmus+ Praktyki</vt:lpstr>
      <vt:lpstr>Erasmus+ Praktyki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Sebastian</dc:creator>
  <cp:lastModifiedBy>Bogna Rudolf</cp:lastModifiedBy>
  <cp:revision>169</cp:revision>
  <dcterms:created xsi:type="dcterms:W3CDTF">2017-01-11T10:24:22Z</dcterms:created>
  <dcterms:modified xsi:type="dcterms:W3CDTF">2026-01-20T13:26:53Z</dcterms:modified>
</cp:coreProperties>
</file>