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340" r:id="rId3"/>
    <p:sldId id="342" r:id="rId4"/>
    <p:sldId id="345" r:id="rId5"/>
    <p:sldId id="347" r:id="rId6"/>
    <p:sldId id="293" r:id="rId7"/>
    <p:sldId id="329" r:id="rId8"/>
    <p:sldId id="328" r:id="rId9"/>
    <p:sldId id="343" r:id="rId10"/>
    <p:sldId id="344" r:id="rId11"/>
    <p:sldId id="349" r:id="rId12"/>
  </p:sldIdLst>
  <p:sldSz cx="12192000" cy="6858000"/>
  <p:notesSz cx="6797675" cy="9929813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41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89" autoAdjust="0"/>
    <p:restoredTop sz="94660"/>
  </p:normalViewPr>
  <p:slideViewPr>
    <p:cSldViewPr snapToGrid="0">
      <p:cViewPr>
        <p:scale>
          <a:sx n="71" d="100"/>
          <a:sy n="71" d="100"/>
        </p:scale>
        <p:origin x="216" y="6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BDF634-FB6F-72E6-8F24-EA2DA25032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BA14C3-5527-8DBC-A752-278B66C2A9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20650A-7246-2309-964C-F805C9A655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64CF4-7378-B545-9633-7B5066B712F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8773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18DD0C-4937-8E8C-285E-DCC310A779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B2D1F3-9811-AF58-8749-E9C40FFEB8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3C4B05-F546-B533-07F9-49F9A7F57E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A41D9-F962-9644-B7C6-5E34BBAE3E3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3663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A05730-FEEB-F59B-3012-ED3C1C2F4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31BBA0-B093-93E1-9CED-EB43F9EAD1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5CAF7F-5581-1BDF-531C-6E5BCF95D1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A5DB3-A2E8-2548-9FF9-7D0D1D44966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7028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37B97F-64DF-E920-3BD2-28FE8F44CF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CF6D29-746F-7D85-09C7-ABAF9CC834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8FFF78-6174-E892-B20E-51287A122C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6609B-7F50-E146-B797-B392ED50B1E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63849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21B141-8FE0-8E88-0031-194870028B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216773-528A-DE96-2894-CBC3E24A7A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C854D5-8026-1957-BD6A-C877AE0B2D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3FEBB-C000-C64F-BFEC-EC22557AD65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52875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F6AD79-A0FE-DA9F-F3ED-58D5C068A1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D55E47-E750-EE36-9475-013E7DCC7C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283724-0A98-A577-5734-854778DFFC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BE2CC-5FB8-8B43-95A3-3108E2010B6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1285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3D71B77-838C-0370-1356-6A6A4839D5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6B8F25A-6E10-A0CB-4F27-06C4562F07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AF9DE37-29E3-A3D0-4E91-69FCC86C86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843BF-A7B8-3148-978B-CC79A6350A8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56928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B64A8CA-73A8-DD76-137E-068EAE1B38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29362B7-9948-EC5E-9A47-342153523F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268C72-54DE-901F-2A3D-89FB817914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8E178-364C-8A4A-9B52-06E0BFFAFEF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4728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758DDBE-6AA3-8E71-EAF6-22B19188DA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FFCB26B-13A3-82F8-2FA5-EEA1988C8B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736193-6A41-C5C3-5EEC-8AB2E8E60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772D9-CA46-B946-92A8-B02DDD689CF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60089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3F7B94-E8F2-F9CB-FC64-49ED95A983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608EFD-EF05-7CD8-B49B-5D5D0502AA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48B73E-C74C-8494-D786-4FDA16D9D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31E31-88D7-6241-BB75-FEB0FC79C55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1592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57CE8E-04D3-509D-AE23-8B608F6D52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FADA6B-3087-AE11-F775-A9B4D09C16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368269-48FB-5FD6-58A4-682BF665DB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B2FA3-BAFD-C14E-A7D0-F9B90309B8E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44414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231EF94-AD08-1B3A-96D5-DE105BA2C0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75AA628-9574-427D-D374-AAC5D577B3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EC08901-3845-30F9-A44B-16B66F0925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67572CD-1A9A-7984-03C4-A112B0219F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06DA217-EAAF-CF3C-7863-F3131B4AC06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92C3743-57D0-DE47-A75E-F072E08F2A1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6">
            <a:extLst>
              <a:ext uri="{FF2B5EF4-FFF2-40B4-BE49-F238E27FC236}">
                <a16:creationId xmlns:a16="http://schemas.microsoft.com/office/drawing/2014/main" id="{88548A95-589D-E206-DD63-70BA0683DD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14688" y="188913"/>
            <a:ext cx="5762625" cy="1079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pl-PL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Część  eksperymentalna</a:t>
            </a:r>
          </a:p>
        </p:txBody>
      </p:sp>
      <p:pic>
        <p:nvPicPr>
          <p:cNvPr id="2051" name="Picture 7" descr="Znalezione obrazy dla zapytania: eksperyment">
            <a:extLst>
              <a:ext uri="{FF2B5EF4-FFF2-40B4-BE49-F238E27FC236}">
                <a16:creationId xmlns:a16="http://schemas.microsoft.com/office/drawing/2014/main" id="{20F5D48C-30FF-4AC9-77E5-14516F352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482725"/>
            <a:ext cx="3811587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1" descr="Znalezione obrazy dla zapytania: eksperyment">
            <a:extLst>
              <a:ext uri="{FF2B5EF4-FFF2-40B4-BE49-F238E27FC236}">
                <a16:creationId xmlns:a16="http://schemas.microsoft.com/office/drawing/2014/main" id="{D05488AD-B1EE-BF40-4234-4B79A128E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3" y="1638300"/>
            <a:ext cx="2949575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C:\Users\Ania\AppData\Local\Temp\g.png">
            <a:extLst>
              <a:ext uri="{FF2B5EF4-FFF2-40B4-BE49-F238E27FC236}">
                <a16:creationId xmlns:a16="http://schemas.microsoft.com/office/drawing/2014/main" id="{22A28F1A-E438-E7A9-292F-8B72D99A6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1638300"/>
            <a:ext cx="2097088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Obraz 1">
            <a:extLst>
              <a:ext uri="{FF2B5EF4-FFF2-40B4-BE49-F238E27FC236}">
                <a16:creationId xmlns:a16="http://schemas.microsoft.com/office/drawing/2014/main" id="{077326B7-56E9-6A6E-3F35-933537E0B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67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pole tekstowe 1">
            <a:extLst>
              <a:ext uri="{FF2B5EF4-FFF2-40B4-BE49-F238E27FC236}">
                <a16:creationId xmlns:a16="http://schemas.microsoft.com/office/drawing/2014/main" id="{0F4C0FA0-5470-86B2-6863-412114A86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16" y="4237038"/>
            <a:ext cx="490390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Eksperymenty przygotowały i wykonały studentki: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Karolina Koprowska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Sylwia Matuszak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Monika </a:t>
            </a:r>
            <a:r>
              <a:rPr lang="pl-PL" alt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Korpal</a:t>
            </a:r>
            <a:endParaRPr lang="pl-PL" alt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Amelia Szczech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Julia Kurasik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rostokąt 2">
            <a:extLst>
              <a:ext uri="{FF2B5EF4-FFF2-40B4-BE49-F238E27FC236}">
                <a16:creationId xmlns:a16="http://schemas.microsoft.com/office/drawing/2014/main" id="{85CE31BC-0A33-B7AE-A8D9-284691EEF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1303338"/>
            <a:ext cx="11585575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Wyjaśnienie: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Eksperyment „zielony duszek” polega na reakcji kwasu borowego z etanolem w obecności stężonego kwasu siarkowego (VI). Zachodzi reakcja estryfikacji, w wyniku której powstaje boran </a:t>
            </a:r>
            <a:r>
              <a:rPr lang="pl-PL" altLang="pl-PL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dietylu</a:t>
            </a: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Kwas siarkowy działa jako katalizator i wiąże powstającą wodę, dzięki czemu reakcja przebiega do końca.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pl-PL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pl-PL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pl-PL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pl-PL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zapaleniu mieszaniny następuje spalanie boranu </a:t>
            </a:r>
            <a:r>
              <a:rPr lang="pl-PL" altLang="pl-PL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dietylu</a:t>
            </a: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 trakcie spalania atomy boru przechodzą w stan wzbudzony, a następnie emitują energię w postaci światła o </a:t>
            </a:r>
            <a:r>
              <a:rPr lang="pl-PL" altLang="pl-PL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barwie zielonej</a:t>
            </a: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Zielony kolor płomienia jest charakterystyczny dla związków boru i wynika z emisji promieniowania o określonej długości fali.  Płomień ma postać ,,</a:t>
            </a:r>
            <a:r>
              <a:rPr lang="pl-PL" alt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duszkowatą</a:t>
            </a: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ponieważ pali się lotny ester unoszący się nad cieczą. </a:t>
            </a:r>
            <a:endParaRPr lang="pl-PL" altLang="pl-PL" sz="22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Obraz 1">
            <a:extLst>
              <a:ext uri="{FF2B5EF4-FFF2-40B4-BE49-F238E27FC236}">
                <a16:creationId xmlns:a16="http://schemas.microsoft.com/office/drawing/2014/main" id="{C4A9B3D3-7AC8-91F1-4567-7382FBDB1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22367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Prostokąt 5">
            <a:extLst>
              <a:ext uri="{FF2B5EF4-FFF2-40B4-BE49-F238E27FC236}">
                <a16:creationId xmlns:a16="http://schemas.microsoft.com/office/drawing/2014/main" id="{E6108CEC-7E73-D1A7-22C5-3C87331F5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300" y="103188"/>
            <a:ext cx="856615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Eksperyment 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„Zielony duszek”</a:t>
            </a:r>
          </a:p>
        </p:txBody>
      </p:sp>
      <p:pic>
        <p:nvPicPr>
          <p:cNvPr id="11272" name="Obraz 6">
            <a:extLst>
              <a:ext uri="{FF2B5EF4-FFF2-40B4-BE49-F238E27FC236}">
                <a16:creationId xmlns:a16="http://schemas.microsoft.com/office/drawing/2014/main" id="{406021AA-209B-C945-B180-7F66C675F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338" y="184150"/>
            <a:ext cx="1182687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79AFAEE4-D4DB-2B23-57FD-356C875FFD6E}"/>
              </a:ext>
            </a:extLst>
          </p:cNvPr>
          <p:cNvSpPr txBox="1"/>
          <p:nvPr/>
        </p:nvSpPr>
        <p:spPr>
          <a:xfrm>
            <a:off x="2093352" y="3899222"/>
            <a:ext cx="78327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</a:t>
            </a:r>
            <a:r>
              <a:rPr lang="pl-PL" altLang="pl-PL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altLang="pl-P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r>
              <a:rPr lang="pl-PL" altLang="pl-PL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altLang="pl-P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+ 3C</a:t>
            </a:r>
            <a:r>
              <a:rPr lang="pl-PL" altLang="pl-PL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altLang="pl-P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l-PL" altLang="pl-PL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l-PL" altLang="pl-P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            BO</a:t>
            </a:r>
            <a:r>
              <a:rPr lang="pl-PL" altLang="pl-PL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altLang="pl-P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</a:t>
            </a:r>
            <a:r>
              <a:rPr lang="pl-PL" altLang="pl-PL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altLang="pl-P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l-PL" altLang="pl-PL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l-PL" altLang="pl-P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l-PL" altLang="pl-PL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altLang="pl-P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+ 3H</a:t>
            </a:r>
            <a:r>
              <a:rPr lang="pl-PL" altLang="pl-PL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altLang="pl-P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00840A8-B14C-41A2-FA98-5757E17352D6}"/>
              </a:ext>
            </a:extLst>
          </p:cNvPr>
          <p:cNvSpPr txBox="1"/>
          <p:nvPr/>
        </p:nvSpPr>
        <p:spPr>
          <a:xfrm>
            <a:off x="2474233" y="3755345"/>
            <a:ext cx="61005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altLang="pl-PL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l-PL" altLang="pl-PL" sz="16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altLang="pl-PL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l-PL" altLang="pl-PL" sz="16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pl-PL" altLang="pl-PL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225D19F7-D98E-2E2A-02A8-742D25ADD174}"/>
              </a:ext>
            </a:extLst>
          </p:cNvPr>
          <p:cNvCxnSpPr/>
          <p:nvPr/>
        </p:nvCxnSpPr>
        <p:spPr bwMode="auto">
          <a:xfrm>
            <a:off x="5679504" y="4156995"/>
            <a:ext cx="609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KADEMIA CIEKAWEJ CHEMII">
            <a:extLst>
              <a:ext uri="{FF2B5EF4-FFF2-40B4-BE49-F238E27FC236}">
                <a16:creationId xmlns:a16="http://schemas.microsoft.com/office/drawing/2014/main" id="{17C85D23-1300-CCC7-C166-E6B4D6BF5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062038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Obraz 2">
            <a:extLst>
              <a:ext uri="{FF2B5EF4-FFF2-40B4-BE49-F238E27FC236}">
                <a16:creationId xmlns:a16="http://schemas.microsoft.com/office/drawing/2014/main" id="{36AA2F98-72CA-C1DF-7FC8-E066BD271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744538"/>
            <a:ext cx="3478213" cy="35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Obraz 4">
            <a:extLst>
              <a:ext uri="{FF2B5EF4-FFF2-40B4-BE49-F238E27FC236}">
                <a16:creationId xmlns:a16="http://schemas.microsoft.com/office/drawing/2014/main" id="{6CE589B4-9408-4A6E-2078-D8B01A1ED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1062038"/>
            <a:ext cx="2779712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pole tekstowe 5">
            <a:extLst>
              <a:ext uri="{FF2B5EF4-FFF2-40B4-BE49-F238E27FC236}">
                <a16:creationId xmlns:a16="http://schemas.microsoft.com/office/drawing/2014/main" id="{BACAE0B9-5380-6E89-AC81-078F9D70B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063" y="4157663"/>
            <a:ext cx="5095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000" i="1">
                <a:solidFill>
                  <a:srgbClr val="254A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Dziękujemy za uwagę</a:t>
            </a:r>
          </a:p>
        </p:txBody>
      </p:sp>
      <p:pic>
        <p:nvPicPr>
          <p:cNvPr id="12294" name="Grafika 10" descr="Naukowci żeńskie kontur">
            <a:extLst>
              <a:ext uri="{FF2B5EF4-FFF2-40B4-BE49-F238E27FC236}">
                <a16:creationId xmlns:a16="http://schemas.microsoft.com/office/drawing/2014/main" id="{69EDF2D7-4BB6-F8BD-4458-5C208D52A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4906963"/>
            <a:ext cx="1701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le tekstowe 1">
            <a:extLst>
              <a:ext uri="{FF2B5EF4-FFF2-40B4-BE49-F238E27FC236}">
                <a16:creationId xmlns:a16="http://schemas.microsoft.com/office/drawing/2014/main" id="{268143BC-8FC3-EAC2-3EAB-37179D2CD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57150"/>
            <a:ext cx="11414125" cy="306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Eksperyment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„Kataliza homogeniczna”</a:t>
            </a:r>
            <a:endParaRPr lang="pl-PL" altLang="pl-PL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altLang="pl-PL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Odczynniki:</a:t>
            </a:r>
            <a:endParaRPr lang="pl-PL" altLang="pl-PL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woda destylowana 70</a:t>
            </a:r>
            <a:r>
              <a:rPr lang="pl-PL" altLang="pl-PL" sz="2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g winianu sodowo-potasowego,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6% roztwór H</a:t>
            </a:r>
            <a:r>
              <a:rPr lang="pl-PL" altLang="pl-PL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altLang="pl-PL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endParaRPr lang="pl-PL" altLang="pl-PL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 roztwór CoCl</a:t>
            </a:r>
            <a:r>
              <a:rPr lang="pl-PL" altLang="pl-PL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pl-PL" altLang="pl-PL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Obraz 1">
            <a:extLst>
              <a:ext uri="{FF2B5EF4-FFF2-40B4-BE49-F238E27FC236}">
                <a16:creationId xmlns:a16="http://schemas.microsoft.com/office/drawing/2014/main" id="{1DCBDC31-5FA3-5CB6-72B4-F23AB2F49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22367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Obraz 6">
            <a:extLst>
              <a:ext uri="{FF2B5EF4-FFF2-40B4-BE49-F238E27FC236}">
                <a16:creationId xmlns:a16="http://schemas.microsoft.com/office/drawing/2014/main" id="{2960FA5D-04DA-1617-1293-51C669337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338" y="184150"/>
            <a:ext cx="1182687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pole tekstowe 5">
            <a:extLst>
              <a:ext uri="{FF2B5EF4-FFF2-40B4-BE49-F238E27FC236}">
                <a16:creationId xmlns:a16="http://schemas.microsoft.com/office/drawing/2014/main" id="{8A1C96EB-B01D-CF5F-DE7E-50B49097A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3214414"/>
            <a:ext cx="11293475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pl-PL" altLang="pl-PL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Wykonanie: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7A98B7D-2683-DF18-1102-89456837D509}"/>
              </a:ext>
            </a:extLst>
          </p:cNvPr>
          <p:cNvSpPr txBox="1"/>
          <p:nvPr/>
        </p:nvSpPr>
        <p:spPr>
          <a:xfrm>
            <a:off x="388938" y="3759622"/>
            <a:ext cx="872774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Roztwór 1:</a:t>
            </a:r>
            <a:r>
              <a:rPr lang="pl-PL" altLang="pl-PL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120 ml wody desty­lo­wa­nej należy roz­puścić 10g winianu sodowo-potasowego i dobrze wymieszać. Następnie należy dodać 40 ml 6% </a:t>
            </a:r>
            <a:r>
              <a:rPr lang="pl-PL" altLang="pl-PL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roztowru</a:t>
            </a:r>
            <a:r>
              <a:rPr lang="pl-PL" altLang="pl-PL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pl-PL" altLang="pl-PL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altLang="pl-PL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altLang="pl-PL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pl-PL" altLang="pl-PL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podgrzać mieszaninę do ok. 70</a:t>
            </a:r>
            <a:r>
              <a:rPr lang="pl-PL" altLang="pl-PL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altLang="pl-PL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Roz­twór jest nie­tr­wały i musi być przy­go­to­wy­wany bez­po­śred­nio przed doświad­cze­niem.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pl-PL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Roztwór 2: </a:t>
            </a:r>
            <a:r>
              <a:rPr lang="pl-PL" altLang="pl-PL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10 ml wody należy rozpuścić 400 mg chlorku kobaltu II. Inicjacja reakcji polega na dodaniu roztworu 2 do roztworu 1.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pl-PL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pl-PL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 descr="Obraz zawierający puder/proszek, czerwony&#10;&#10;Zawartość wygenerowana przez AI może być niepoprawna.">
            <a:extLst>
              <a:ext uri="{FF2B5EF4-FFF2-40B4-BE49-F238E27FC236}">
                <a16:creationId xmlns:a16="http://schemas.microsoft.com/office/drawing/2014/main" id="{D43FD978-4A0A-3ADB-04D7-4739297CEB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119" y="1526341"/>
            <a:ext cx="2957219" cy="16149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rostokąt 1">
            <a:extLst>
              <a:ext uri="{FF2B5EF4-FFF2-40B4-BE49-F238E27FC236}">
                <a16:creationId xmlns:a16="http://schemas.microsoft.com/office/drawing/2014/main" id="{3C5C213A-3EE7-FB83-8CC3-FF8AB7D55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8" y="2019300"/>
            <a:ext cx="11299825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Obserwujemy katalityczny rozkład nadtlenku wodoru w roztworze wodnym, będący przykładem katalizy homogenicznej. Jony </a:t>
            </a:r>
            <a:r>
              <a:rPr lang="pl-PL" altLang="pl-PL" sz="2200" dirty="0">
                <a:solidFill>
                  <a:srgbClr val="DA41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kobaltu na II stopniu utlenienia </a:t>
            </a: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pełnia rolę katalizatora. </a:t>
            </a:r>
            <a:r>
              <a:rPr lang="pl-PL" altLang="pl-P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altLang="pl-PL" sz="2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Różowo czerwona barwa roztworu zanika i przechodzi w kolor zielony, co świadczy o pojawieniu się jonów </a:t>
            </a:r>
            <a:r>
              <a:rPr lang="pl-PL" altLang="pl-PL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kobaltu na III stopniu utlenienia</a:t>
            </a: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Jednocześnie roztwór zaczyna się intensywnie pienić, wynika to z wydzielania się dużej ilości dwutlenku węgla CO</a:t>
            </a:r>
            <a:r>
              <a:rPr lang="pl-PL" altLang="pl-PL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l-PL" altLang="pl-PL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Prostokąt 4">
            <a:extLst>
              <a:ext uri="{FF2B5EF4-FFF2-40B4-BE49-F238E27FC236}">
                <a16:creationId xmlns:a16="http://schemas.microsoft.com/office/drawing/2014/main" id="{796E2762-89F1-8F10-1E26-BCE6FC833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95250"/>
            <a:ext cx="824865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Eksperyment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„Kataliza homogeniczna”</a:t>
            </a:r>
            <a:endParaRPr lang="pl-PL" altLang="pl-PL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Obraz 1">
            <a:extLst>
              <a:ext uri="{FF2B5EF4-FFF2-40B4-BE49-F238E27FC236}">
                <a16:creationId xmlns:a16="http://schemas.microsoft.com/office/drawing/2014/main" id="{0780FEFB-FE65-2E04-D08C-545A603D9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22367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Obraz 6">
            <a:extLst>
              <a:ext uri="{FF2B5EF4-FFF2-40B4-BE49-F238E27FC236}">
                <a16:creationId xmlns:a16="http://schemas.microsoft.com/office/drawing/2014/main" id="{48EDE188-8CB7-F65A-D754-72D9DD850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338" y="195263"/>
            <a:ext cx="1182687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Prostokąt 7">
            <a:extLst>
              <a:ext uri="{FF2B5EF4-FFF2-40B4-BE49-F238E27FC236}">
                <a16:creationId xmlns:a16="http://schemas.microsoft.com/office/drawing/2014/main" id="{C99C3639-9C2A-B3C2-C0EC-9B6C943A1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8" y="1458913"/>
            <a:ext cx="1900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Wyjaśnienie:</a:t>
            </a:r>
          </a:p>
        </p:txBody>
      </p:sp>
      <p:sp>
        <p:nvSpPr>
          <p:cNvPr id="7178" name="pole tekstowe 8">
            <a:extLst>
              <a:ext uri="{FF2B5EF4-FFF2-40B4-BE49-F238E27FC236}">
                <a16:creationId xmlns:a16="http://schemas.microsoft.com/office/drawing/2014/main" id="{4ADE3A90-4CD4-4507-7D76-AA5DDAEE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5578377"/>
            <a:ext cx="1030056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Wraz z ukończeniem wydzielania się pęcherzyków gazów, obserwujemy powrót roztworu do swojego pierwotnego różowo-czerwonego zabarwienia. Doszło więc, do odtworzenia katalizatora, a więc jonów </a:t>
            </a:r>
            <a:r>
              <a:rPr lang="pl-PL" altLang="pl-PL" sz="2200" dirty="0">
                <a:solidFill>
                  <a:srgbClr val="DA41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kobaltów na II stopniu utlenienia</a:t>
            </a: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26C95D8-8A51-DCDB-F082-14DE5E7F2F81}"/>
              </a:ext>
            </a:extLst>
          </p:cNvPr>
          <p:cNvSpPr txBox="1"/>
          <p:nvPr/>
        </p:nvSpPr>
        <p:spPr>
          <a:xfrm>
            <a:off x="147852" y="3948700"/>
            <a:ext cx="61005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altLang="pl-PL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5H</a:t>
            </a:r>
            <a:r>
              <a:rPr lang="pl-PL" altLang="pl-PL" sz="2000" b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altLang="pl-PL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altLang="pl-PL" sz="2000" b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altLang="pl-PL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C</a:t>
            </a:r>
            <a:r>
              <a:rPr lang="pl-PL" altLang="pl-PL" sz="2000" b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l-PL" altLang="pl-PL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l-PL" altLang="pl-PL" sz="2000" b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l-PL" altLang="pl-PL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altLang="pl-PL" sz="2000" b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l-PL" altLang="pl-PL" sz="20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pl-PL" altLang="pl-PL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4CO</a:t>
            </a:r>
            <a:r>
              <a:rPr lang="pl-PL" altLang="pl-PL" sz="2000" b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altLang="pl-PL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+ 2OH</a:t>
            </a:r>
            <a:r>
              <a:rPr lang="pl-PL" altLang="pl-PL" sz="20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l-PL" altLang="pl-PL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+ 6H</a:t>
            </a:r>
            <a:r>
              <a:rPr lang="pl-PL" altLang="pl-PL" sz="2000" b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altLang="pl-PL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887A885-E3C3-80BB-19AE-88E445B7B9BB}"/>
              </a:ext>
            </a:extLst>
          </p:cNvPr>
          <p:cNvSpPr txBox="1"/>
          <p:nvPr/>
        </p:nvSpPr>
        <p:spPr>
          <a:xfrm>
            <a:off x="369888" y="4462950"/>
            <a:ext cx="61005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altLang="pl-PL" sz="2000" dirty="0">
                <a:solidFill>
                  <a:srgbClr val="DA41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2Co</a:t>
            </a:r>
            <a:r>
              <a:rPr lang="pl-PL" altLang="pl-PL" sz="2000" baseline="30000" dirty="0">
                <a:solidFill>
                  <a:srgbClr val="DA41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pl-PL" altLang="pl-PL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pl-PL" altLang="pl-PL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altLang="pl-PL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altLang="pl-PL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altLang="pl-PL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pl-PL" altLang="pl-PL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2Co</a:t>
            </a:r>
            <a:r>
              <a:rPr lang="pl-PL" altLang="pl-PL" sz="2000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pl-PL" altLang="pl-PL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+ 2OH</a:t>
            </a:r>
            <a:r>
              <a:rPr lang="pl-PL" altLang="pl-PL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pl-PL" altLang="pl-PL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386B71E-5BCE-64BE-A6F3-1D03C676E023}"/>
              </a:ext>
            </a:extLst>
          </p:cNvPr>
          <p:cNvSpPr txBox="1"/>
          <p:nvPr/>
        </p:nvSpPr>
        <p:spPr>
          <a:xfrm>
            <a:off x="78658" y="4988811"/>
            <a:ext cx="85048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pl-PL" altLang="pl-PL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l-PL" altLang="pl-PL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l-PL" altLang="pl-PL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l-PL" altLang="pl-PL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altLang="pl-PL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l-PL" altLang="pl-PL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pl-PL" altLang="pl-PL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pl-PL" altLang="pl-PL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10Co</a:t>
            </a:r>
            <a:r>
              <a:rPr lang="pl-PL" altLang="pl-PL" sz="2000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pl-PL" altLang="pl-PL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+ 8OH</a:t>
            </a:r>
            <a:r>
              <a:rPr lang="pl-PL" altLang="pl-PL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l-PL" altLang="pl-PL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4CO</a:t>
            </a:r>
            <a:r>
              <a:rPr lang="pl-PL" altLang="pl-PL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altLang="pl-PL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+ </a:t>
            </a:r>
            <a:r>
              <a:rPr lang="pl-PL" altLang="pl-PL" sz="2000" dirty="0">
                <a:solidFill>
                  <a:srgbClr val="DA41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10Co</a:t>
            </a:r>
            <a:r>
              <a:rPr lang="pl-PL" altLang="pl-PL" sz="2000" baseline="30000" dirty="0">
                <a:solidFill>
                  <a:srgbClr val="DA41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pl-PL" altLang="pl-PL" sz="2000" dirty="0">
                <a:solidFill>
                  <a:srgbClr val="DA41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6H</a:t>
            </a:r>
            <a:r>
              <a:rPr lang="pl-PL" altLang="pl-PL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altLang="pl-PL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10BC979E-BF3D-E56B-81CE-E8238080834D}"/>
              </a:ext>
            </a:extLst>
          </p:cNvPr>
          <p:cNvGrpSpPr/>
          <p:nvPr/>
        </p:nvGrpSpPr>
        <p:grpSpPr>
          <a:xfrm>
            <a:off x="8810068" y="3518645"/>
            <a:ext cx="297977" cy="1897754"/>
            <a:chOff x="8504829" y="3429000"/>
            <a:chExt cx="297977" cy="1897754"/>
          </a:xfrm>
        </p:grpSpPr>
        <p:sp>
          <p:nvSpPr>
            <p:cNvPr id="9" name="Walec 8">
              <a:extLst>
                <a:ext uri="{FF2B5EF4-FFF2-40B4-BE49-F238E27FC236}">
                  <a16:creationId xmlns:a16="http://schemas.microsoft.com/office/drawing/2014/main" id="{4B24A485-05F6-F046-3B4F-8932E993E389}"/>
                </a:ext>
              </a:extLst>
            </p:cNvPr>
            <p:cNvSpPr/>
            <p:nvPr/>
          </p:nvSpPr>
          <p:spPr bwMode="auto">
            <a:xfrm>
              <a:off x="8504829" y="3429000"/>
              <a:ext cx="297977" cy="1733162"/>
            </a:xfrm>
            <a:prstGeom prst="can">
              <a:avLst/>
            </a:prstGeom>
            <a:solidFill>
              <a:srgbClr val="DA417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wal 9">
              <a:extLst>
                <a:ext uri="{FF2B5EF4-FFF2-40B4-BE49-F238E27FC236}">
                  <a16:creationId xmlns:a16="http://schemas.microsoft.com/office/drawing/2014/main" id="{13426939-D40F-075A-9240-F7C86556FBFD}"/>
                </a:ext>
              </a:extLst>
            </p:cNvPr>
            <p:cNvSpPr/>
            <p:nvPr/>
          </p:nvSpPr>
          <p:spPr bwMode="auto">
            <a:xfrm>
              <a:off x="8504829" y="4878324"/>
              <a:ext cx="297977" cy="448430"/>
            </a:xfrm>
            <a:prstGeom prst="ellipse">
              <a:avLst/>
            </a:prstGeom>
            <a:solidFill>
              <a:srgbClr val="DA417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id="{AAE37767-ACD5-3038-625F-83C25EC7DC33}"/>
              </a:ext>
            </a:extLst>
          </p:cNvPr>
          <p:cNvGrpSpPr/>
          <p:nvPr/>
        </p:nvGrpSpPr>
        <p:grpSpPr>
          <a:xfrm>
            <a:off x="10463281" y="3518645"/>
            <a:ext cx="297977" cy="1897754"/>
            <a:chOff x="8504829" y="3429000"/>
            <a:chExt cx="297977" cy="1897754"/>
          </a:xfrm>
        </p:grpSpPr>
        <p:sp>
          <p:nvSpPr>
            <p:cNvPr id="15" name="Walec 14">
              <a:extLst>
                <a:ext uri="{FF2B5EF4-FFF2-40B4-BE49-F238E27FC236}">
                  <a16:creationId xmlns:a16="http://schemas.microsoft.com/office/drawing/2014/main" id="{C39F3091-0F06-05A6-1C21-6C121CDADB4F}"/>
                </a:ext>
              </a:extLst>
            </p:cNvPr>
            <p:cNvSpPr/>
            <p:nvPr/>
          </p:nvSpPr>
          <p:spPr bwMode="auto">
            <a:xfrm>
              <a:off x="8504829" y="3429000"/>
              <a:ext cx="297977" cy="1733162"/>
            </a:xfrm>
            <a:prstGeom prst="can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wal 15">
              <a:extLst>
                <a:ext uri="{FF2B5EF4-FFF2-40B4-BE49-F238E27FC236}">
                  <a16:creationId xmlns:a16="http://schemas.microsoft.com/office/drawing/2014/main" id="{BAB19AE7-9C6F-F299-8363-853763F1CE7F}"/>
                </a:ext>
              </a:extLst>
            </p:cNvPr>
            <p:cNvSpPr/>
            <p:nvPr/>
          </p:nvSpPr>
          <p:spPr bwMode="auto">
            <a:xfrm>
              <a:off x="8504829" y="4878324"/>
              <a:ext cx="297977" cy="44843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1" name="Wygięta strzałka 20">
            <a:extLst>
              <a:ext uri="{FF2B5EF4-FFF2-40B4-BE49-F238E27FC236}">
                <a16:creationId xmlns:a16="http://schemas.microsoft.com/office/drawing/2014/main" id="{508AB42E-00CC-706A-B718-243B1578C639}"/>
              </a:ext>
            </a:extLst>
          </p:cNvPr>
          <p:cNvSpPr/>
          <p:nvPr/>
        </p:nvSpPr>
        <p:spPr bwMode="auto">
          <a:xfrm>
            <a:off x="9429135" y="3924827"/>
            <a:ext cx="812110" cy="215708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Wygięta strzałka 21">
            <a:extLst>
              <a:ext uri="{FF2B5EF4-FFF2-40B4-BE49-F238E27FC236}">
                <a16:creationId xmlns:a16="http://schemas.microsoft.com/office/drawing/2014/main" id="{9DA2009D-AD35-191D-6076-E484675D83A0}"/>
              </a:ext>
            </a:extLst>
          </p:cNvPr>
          <p:cNvSpPr/>
          <p:nvPr/>
        </p:nvSpPr>
        <p:spPr bwMode="auto">
          <a:xfrm rot="10800000">
            <a:off x="9429135" y="4458323"/>
            <a:ext cx="812110" cy="215708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4BAC2831-FD0C-25D8-EDED-04C8FF063437}"/>
              </a:ext>
            </a:extLst>
          </p:cNvPr>
          <p:cNvSpPr txBox="1"/>
          <p:nvPr/>
        </p:nvSpPr>
        <p:spPr>
          <a:xfrm>
            <a:off x="9518101" y="361016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1800" dirty="0">
                <a:solidFill>
                  <a:srgbClr val="DA41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pl-PL" altLang="pl-PL" sz="1800" baseline="30000" dirty="0">
                <a:solidFill>
                  <a:srgbClr val="DA41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pl-PL" dirty="0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6B25673F-1781-1156-86B8-CE0F98847206}"/>
              </a:ext>
            </a:extLst>
          </p:cNvPr>
          <p:cNvSpPr txBox="1"/>
          <p:nvPr/>
        </p:nvSpPr>
        <p:spPr>
          <a:xfrm>
            <a:off x="9554498" y="4689263"/>
            <a:ext cx="7762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pl-PL" altLang="pl-PL" sz="1800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ole tekstowe 1">
            <a:extLst>
              <a:ext uri="{FF2B5EF4-FFF2-40B4-BE49-F238E27FC236}">
                <a16:creationId xmlns:a16="http://schemas.microsoft.com/office/drawing/2014/main" id="{8F9DE3F0-F7E4-2CD3-9714-1BC402801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57150"/>
            <a:ext cx="11414125" cy="701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Eksperyment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„Luminescencja katalizowana miedzią”</a:t>
            </a:r>
            <a:endParaRPr lang="pl-PL" altLang="pl-PL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pl-PL" altLang="pl-PL" sz="24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altLang="pl-PL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Odczynniki:</a:t>
            </a:r>
            <a:endParaRPr lang="pl-PL" altLang="pl-PL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Woda destylowana,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NaOH,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luminol</a:t>
            </a: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l-PL" altLang="pl-PL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altLang="pl-PL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endParaRPr lang="pl-PL" alt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pl-PL" altLang="pl-PL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endParaRPr lang="pl-PL" alt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miedziany drut.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800" b="1" dirty="0">
              <a:solidFill>
                <a:srgbClr val="000000"/>
              </a:solidFill>
            </a:endParaRPr>
          </a:p>
        </p:txBody>
      </p:sp>
      <p:pic>
        <p:nvPicPr>
          <p:cNvPr id="8195" name="Obraz 1">
            <a:extLst>
              <a:ext uri="{FF2B5EF4-FFF2-40B4-BE49-F238E27FC236}">
                <a16:creationId xmlns:a16="http://schemas.microsoft.com/office/drawing/2014/main" id="{399F7901-6CD7-FBE0-1A72-8F1E2BDC6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22367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Obraz 6">
            <a:extLst>
              <a:ext uri="{FF2B5EF4-FFF2-40B4-BE49-F238E27FC236}">
                <a16:creationId xmlns:a16="http://schemas.microsoft.com/office/drawing/2014/main" id="{799F109B-DD1D-C8BA-F6C8-6E2981F7B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338" y="184150"/>
            <a:ext cx="1182687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pole tekstowe 4">
            <a:extLst>
              <a:ext uri="{FF2B5EF4-FFF2-40B4-BE49-F238E27FC236}">
                <a16:creationId xmlns:a16="http://schemas.microsoft.com/office/drawing/2014/main" id="{B2AAA057-B8C0-AEE0-2B1B-3F3134988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7" y="4502604"/>
            <a:ext cx="1112406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Wykonanie:</a:t>
            </a:r>
            <a:endParaRPr lang="pl-PL" altLang="pl-PL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pl-PL" altLang="pl-P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50 ml wody destylowanej należy rozpuścić 1 g wodorotlenku sodu NaOH, niewielką ilość </a:t>
            </a:r>
            <a:r>
              <a:rPr lang="pl-PL" altLang="pl-PL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luminolu</a:t>
            </a:r>
            <a:r>
              <a:rPr lang="pl-PL" altLang="pl-P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oraz 1 ml H</a:t>
            </a:r>
            <a:r>
              <a:rPr lang="pl-PL" altLang="pl-PL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altLang="pl-P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altLang="pl-PL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altLang="pl-P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Roz­twór jest nie­tr­wały i musi być przy­go­to­wy­wany bez­po­śred­nio przed doświad­cze­niem. Inicjacja reakcji zachodzi po umiejscowieniu miedzianego drutu w przygotowanym roztworze. </a:t>
            </a:r>
            <a:endParaRPr lang="pl-PL" altLang="pl-PL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C1937DD-555A-DCF0-0D91-D873F6FEED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502" y="1682699"/>
            <a:ext cx="3010836" cy="28199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ole tekstowe 1">
            <a:extLst>
              <a:ext uri="{FF2B5EF4-FFF2-40B4-BE49-F238E27FC236}">
                <a16:creationId xmlns:a16="http://schemas.microsoft.com/office/drawing/2014/main" id="{F8AE5CE6-5583-D882-3198-99B72301F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57150"/>
            <a:ext cx="1141412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Eksperyment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„Luminescencja katalizowana miedzią”</a:t>
            </a:r>
            <a:endParaRPr lang="pl-PL" altLang="pl-PL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800" b="1" dirty="0">
              <a:solidFill>
                <a:srgbClr val="000000"/>
              </a:solidFill>
            </a:endParaRPr>
          </a:p>
        </p:txBody>
      </p:sp>
      <p:pic>
        <p:nvPicPr>
          <p:cNvPr id="9219" name="Obraz 1">
            <a:extLst>
              <a:ext uri="{FF2B5EF4-FFF2-40B4-BE49-F238E27FC236}">
                <a16:creationId xmlns:a16="http://schemas.microsoft.com/office/drawing/2014/main" id="{EDDA5570-D9FB-1AD9-5897-A80DAA120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22367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pole tekstowe 5">
            <a:extLst>
              <a:ext uri="{FF2B5EF4-FFF2-40B4-BE49-F238E27FC236}">
                <a16:creationId xmlns:a16="http://schemas.microsoft.com/office/drawing/2014/main" id="{7FB424D2-8EE6-0274-7949-2BAA8B90C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358900"/>
            <a:ext cx="10910887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Wyjaśnienie: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Mechanizm zachodzących procesów polega na utlenianiu </a:t>
            </a:r>
            <a:r>
              <a:rPr lang="pl-PL" altLang="pl-PL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luminolu</a:t>
            </a: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środowisku zasadowym za pomocą H</a:t>
            </a:r>
            <a:r>
              <a:rPr lang="pl-PL" altLang="pl-PL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altLang="pl-PL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obecności katalizatora. Katalizatorem reakcji jest tu miedź, a dokładniej jej amoniakalny kompleks.</a:t>
            </a:r>
          </a:p>
        </p:txBody>
      </p:sp>
      <p:sp>
        <p:nvSpPr>
          <p:cNvPr id="9221" name="Rectangle 4">
            <a:extLst>
              <a:ext uri="{FF2B5EF4-FFF2-40B4-BE49-F238E27FC236}">
                <a16:creationId xmlns:a16="http://schemas.microsoft.com/office/drawing/2014/main" id="{E31882C1-D975-7515-A90C-AF7DDCD6B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9222" name="Rectangle 5">
            <a:extLst>
              <a:ext uri="{FF2B5EF4-FFF2-40B4-BE49-F238E27FC236}">
                <a16:creationId xmlns:a16="http://schemas.microsoft.com/office/drawing/2014/main" id="{ABFEABFE-3BEB-FA1C-4C29-328716DE1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166688"/>
            <a:ext cx="12700" cy="276225"/>
          </a:xfrm>
          <a:prstGeom prst="rect">
            <a:avLst/>
          </a:prstGeom>
          <a:solidFill>
            <a:srgbClr val="04040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48" tIns="0" rIns="6348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9223" name="Rectangle 6">
            <a:extLst>
              <a:ext uri="{FF2B5EF4-FFF2-40B4-BE49-F238E27FC236}">
                <a16:creationId xmlns:a16="http://schemas.microsoft.com/office/drawing/2014/main" id="{7C8DBBC6-7F6F-85D1-8817-4C9332484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166688"/>
            <a:ext cx="12700" cy="276225"/>
          </a:xfrm>
          <a:prstGeom prst="rect">
            <a:avLst/>
          </a:prstGeom>
          <a:solidFill>
            <a:srgbClr val="04040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48" tIns="0" rIns="6348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pic>
        <p:nvPicPr>
          <p:cNvPr id="9224" name="Obraz 6">
            <a:extLst>
              <a:ext uri="{FF2B5EF4-FFF2-40B4-BE49-F238E27FC236}">
                <a16:creationId xmlns:a16="http://schemas.microsoft.com/office/drawing/2014/main" id="{D49FF83D-0124-74BF-7A7D-2E912EFCA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338" y="184150"/>
            <a:ext cx="1182687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 descr="Obraz zawierający zrzut ekranu, świeca, światło, w pomieszczeniu&#10;&#10;Zawartość wygenerowana przez AI może być niepoprawna.">
            <a:extLst>
              <a:ext uri="{FF2B5EF4-FFF2-40B4-BE49-F238E27FC236}">
                <a16:creationId xmlns:a16="http://schemas.microsoft.com/office/drawing/2014/main" id="{6940F26A-DAFA-8BA7-7062-07488B1B29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75" y="3429000"/>
            <a:ext cx="2921000" cy="2190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stA="20000" endPos="650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8A68D9F-F3B1-25F2-006B-64C1ED219F98}"/>
              </a:ext>
            </a:extLst>
          </p:cNvPr>
          <p:cNvSpPr txBox="1"/>
          <p:nvPr/>
        </p:nvSpPr>
        <p:spPr>
          <a:xfrm>
            <a:off x="560388" y="3954859"/>
            <a:ext cx="678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powierzchni miedzi w reakcji z amoniakiem </a:t>
            </a:r>
            <a:b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obecności H</a:t>
            </a:r>
            <a:r>
              <a:rPr lang="pl-PL" altLang="pl-PL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altLang="pl-PL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powstaje kompleksowy jon Cu(NH</a:t>
            </a:r>
            <a:r>
              <a:rPr lang="pl-PL" altLang="pl-PL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l-PL" altLang="pl-PL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l-PL" altLang="pl-PL" sz="2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Pod jego wpływem dochodzi do utleniania </a:t>
            </a:r>
            <a:r>
              <a:rPr lang="pl-PL" altLang="pl-PL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luminolu</a:t>
            </a: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 w środowisku zasadowym jest źródłem intensywnej luminescencji o barwie niebieskiej.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ole tekstowe 1">
            <a:extLst>
              <a:ext uri="{FF2B5EF4-FFF2-40B4-BE49-F238E27FC236}">
                <a16:creationId xmlns:a16="http://schemas.microsoft.com/office/drawing/2014/main" id="{D09C0055-FD3B-7678-3A2E-BBAB9FA52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327025"/>
            <a:ext cx="11414125" cy="723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Eksperyment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Luminescencja aktywowana kompleksem żelaza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altLang="pl-PL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Odczynniki: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nad­tle­nek wodoru H</a:t>
            </a:r>
            <a:r>
              <a:rPr lang="pl-PL" altLang="pl-PL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altLang="pl-PL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30% (per­hy­drol),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wodo­ro­tle­nek sodu NaOH,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lumi­nol</a:t>
            </a: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hek­sa­cy­ja­no­że­la­zian</a:t>
            </a: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(III) potasu K</a:t>
            </a:r>
            <a:r>
              <a:rPr lang="pl-PL" altLang="pl-PL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[Fe(CN)</a:t>
            </a:r>
            <a:r>
              <a:rPr lang="pl-PL" altLang="pl-PL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altLang="pl-PL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Sprzęt:</a:t>
            </a:r>
            <a:endParaRPr lang="pl-PL" altLang="pl-PL" sz="24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zlewki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bagietka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łopatka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800" b="1" dirty="0">
              <a:solidFill>
                <a:srgbClr val="000000"/>
              </a:solidFill>
            </a:endParaRPr>
          </a:p>
        </p:txBody>
      </p:sp>
      <p:pic>
        <p:nvPicPr>
          <p:cNvPr id="3075" name="Obraz 1">
            <a:extLst>
              <a:ext uri="{FF2B5EF4-FFF2-40B4-BE49-F238E27FC236}">
                <a16:creationId xmlns:a16="http://schemas.microsoft.com/office/drawing/2014/main" id="{9C7CDA2E-16EE-E3D0-7EAC-7242F7821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22367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Obraz 6">
            <a:extLst>
              <a:ext uri="{FF2B5EF4-FFF2-40B4-BE49-F238E27FC236}">
                <a16:creationId xmlns:a16="http://schemas.microsoft.com/office/drawing/2014/main" id="{EFC98D4E-3AA9-BF1A-A99E-6B6C4FE51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338" y="184150"/>
            <a:ext cx="1182687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upload.wikimedia.org/wikipedia/commons/thumb/c/...">
            <a:extLst>
              <a:ext uri="{FF2B5EF4-FFF2-40B4-BE49-F238E27FC236}">
                <a16:creationId xmlns:a16="http://schemas.microsoft.com/office/drawing/2014/main" id="{38755910-1586-BAE5-5564-6D37D5610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013" y="2387600"/>
            <a:ext cx="164465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pole tekstowe 2">
            <a:extLst>
              <a:ext uri="{FF2B5EF4-FFF2-40B4-BE49-F238E27FC236}">
                <a16:creationId xmlns:a16="http://schemas.microsoft.com/office/drawing/2014/main" id="{B2FA955F-24A7-B53B-71FA-26EE1296C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5038" y="4133850"/>
            <a:ext cx="200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Luminol</a:t>
            </a:r>
          </a:p>
        </p:txBody>
      </p:sp>
      <p:sp>
        <p:nvSpPr>
          <p:cNvPr id="3079" name="AutoShape 10" descr="Żelazicyjanek potasu – Wikipedia, wolna encyklopedia">
            <a:extLst>
              <a:ext uri="{FF2B5EF4-FFF2-40B4-BE49-F238E27FC236}">
                <a16:creationId xmlns:a16="http://schemas.microsoft.com/office/drawing/2014/main" id="{88360428-7453-E297-755D-7E4D29358F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3080" name="AutoShape 12" descr="Żelazicyjanek potasu – Wikipedia, wolna encyklopedia">
            <a:extLst>
              <a:ext uri="{FF2B5EF4-FFF2-40B4-BE49-F238E27FC236}">
                <a16:creationId xmlns:a16="http://schemas.microsoft.com/office/drawing/2014/main" id="{50AC44E0-C3A9-5423-ED09-ABD027FDCD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776663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3081" name="pole tekstowe 9">
            <a:extLst>
              <a:ext uri="{FF2B5EF4-FFF2-40B4-BE49-F238E27FC236}">
                <a16:creationId xmlns:a16="http://schemas.microsoft.com/office/drawing/2014/main" id="{9FB0C78C-02B8-FE63-6CCB-B59999BBB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550" y="4144963"/>
            <a:ext cx="3168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hek­sa­cy­ja­no­że­la­zian(III) potasu </a:t>
            </a:r>
            <a:br>
              <a:rPr lang="pl-PL" altLang="pl-PL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altLang="pl-PL" sz="1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altLang="pl-PL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[Fe(CN)</a:t>
            </a:r>
            <a:r>
              <a:rPr lang="pl-PL" altLang="pl-PL" sz="1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l-PL" altLang="pl-PL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pic>
        <p:nvPicPr>
          <p:cNvPr id="3088" name="Picture 16" descr="Potassium Ferricyanide">
            <a:extLst>
              <a:ext uri="{FF2B5EF4-FFF2-40B4-BE49-F238E27FC236}">
                <a16:creationId xmlns:a16="http://schemas.microsoft.com/office/drawing/2014/main" id="{8C696C09-3EF1-948B-5E19-D5F75452F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2415" y="2058878"/>
            <a:ext cx="3455988" cy="1727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83" name="pole tekstowe 11">
            <a:extLst>
              <a:ext uri="{FF2B5EF4-FFF2-40B4-BE49-F238E27FC236}">
                <a16:creationId xmlns:a16="http://schemas.microsoft.com/office/drawing/2014/main" id="{A8606B70-87EF-A718-E885-5DEFA26ED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75" y="3770313"/>
            <a:ext cx="29797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800">
                <a:latin typeface="Calibri Light" panose="020F0302020204030204" pitchFamily="34" charset="0"/>
                <a:cs typeface="Calibri Light" panose="020F0302020204030204" pitchFamily="34" charset="0"/>
              </a:rPr>
              <a:t>https://www.goldstreetstudios.com.au/wp-content/uploads/2012/10/Potassium-Ferricyanide.jpg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rostokąt 2">
            <a:extLst>
              <a:ext uri="{FF2B5EF4-FFF2-40B4-BE49-F238E27FC236}">
                <a16:creationId xmlns:a16="http://schemas.microsoft.com/office/drawing/2014/main" id="{E7991BAD-9D3E-BC65-9AA2-E695D2EBC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" y="1517650"/>
            <a:ext cx="7664450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altLang="pl-PL" sz="2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Wykonanie: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Roztwór 1:</a:t>
            </a: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200ml wody desty­lo­wa­nej należy roz­puścić 4g NaOH, a następ­nie należy dodać kilka mili­gra­mów </a:t>
            </a:r>
            <a:r>
              <a:rPr lang="pl-PL" altLang="pl-PL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lumi­nolu</a:t>
            </a: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dobrze wymieszać. Następnie dodaje się 6 ml per­hy­drolu. </a:t>
            </a:r>
            <a:b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Roz­twór jest nie­tr­wały i musi być przy­go­to­wy­wany bez­po­śred­nio przed doświad­cze­niem.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pl-PL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Roztwór 2: </a:t>
            </a: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małej ilo­ści wody należy rozpuścić kilka małych krysz­tałków </a:t>
            </a:r>
            <a:r>
              <a:rPr lang="pl-PL" altLang="pl-PL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hek­sa­cy­ja­no­że­la­zian</a:t>
            </a: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(III) potasu K</a:t>
            </a:r>
            <a:r>
              <a:rPr lang="pl-PL" altLang="pl-PL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[Fe(CN)</a:t>
            </a:r>
            <a:r>
              <a:rPr lang="pl-PL" altLang="pl-PL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Ini­cja­cja reak­cji polega na zmie­sza­niu obu roz­two­rów. Można też bez­po­śred­nio wrzu­cić krysz­tały K</a:t>
            </a:r>
            <a:r>
              <a:rPr lang="pl-PL" altLang="pl-PL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[Fe(CN)</a:t>
            </a:r>
            <a:r>
              <a:rPr lang="pl-PL" altLang="pl-PL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do pierw­szego </a:t>
            </a:r>
            <a:b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roz­tworu i zamie­szać.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Obraz 1">
            <a:extLst>
              <a:ext uri="{FF2B5EF4-FFF2-40B4-BE49-F238E27FC236}">
                <a16:creationId xmlns:a16="http://schemas.microsoft.com/office/drawing/2014/main" id="{8642F13C-5490-001C-9146-0B324B329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22367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Prostokąt 5">
            <a:extLst>
              <a:ext uri="{FF2B5EF4-FFF2-40B4-BE49-F238E27FC236}">
                <a16:creationId xmlns:a16="http://schemas.microsoft.com/office/drawing/2014/main" id="{8DE20141-7047-5032-CB71-36234DCE2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6025" y="176213"/>
            <a:ext cx="7377113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Eksperyment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Luminescencja aktywowana kompleksem żelaza</a:t>
            </a:r>
          </a:p>
        </p:txBody>
      </p:sp>
      <p:pic>
        <p:nvPicPr>
          <p:cNvPr id="4101" name="Obraz 6">
            <a:extLst>
              <a:ext uri="{FF2B5EF4-FFF2-40B4-BE49-F238E27FC236}">
                <a16:creationId xmlns:a16="http://schemas.microsoft.com/office/drawing/2014/main" id="{EBBECC07-46AD-EB68-560C-613F96D97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338" y="184150"/>
            <a:ext cx="1182687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086E4B59-9809-344F-3331-AC3402E500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41" r="25780" b="9159"/>
          <a:stretch/>
        </p:blipFill>
        <p:spPr>
          <a:xfrm>
            <a:off x="8921629" y="2307455"/>
            <a:ext cx="2775534" cy="3232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1">
            <a:extLst>
              <a:ext uri="{FF2B5EF4-FFF2-40B4-BE49-F238E27FC236}">
                <a16:creationId xmlns:a16="http://schemas.microsoft.com/office/drawing/2014/main" id="{5EFDDBFD-0238-10EA-C739-52C8A33DA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" y="1133475"/>
            <a:ext cx="11299825" cy="294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l-PL" altLang="pl-PL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Wyjaśnienie: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l-PL" altLang="pl-PL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W zasa­do­wym roz­two­rze </a:t>
            </a:r>
            <a:r>
              <a:rPr lang="pl-PL" altLang="pl-PL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lumi­nol</a:t>
            </a:r>
            <a:r>
              <a:rPr lang="pl-PL" altLang="pl-PL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dyso­cjuje do postaci </a:t>
            </a:r>
            <a:r>
              <a:rPr lang="pl-PL" altLang="pl-PL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dwu­u­jem­nego</a:t>
            </a:r>
            <a:r>
              <a:rPr lang="pl-PL" altLang="pl-PL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anionu </a:t>
            </a:r>
            <a:r>
              <a:rPr lang="pl-PL" altLang="pl-PL" sz="17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pl-PL" altLang="pl-PL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Na dro­dze dyso­cja­cji </a:t>
            </a:r>
            <a:r>
              <a:rPr lang="pl-PL" altLang="pl-PL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lumi­nolu</a:t>
            </a:r>
            <a:r>
              <a:rPr lang="pl-PL" altLang="pl-PL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pow­stają dwie różn­iące się budową i roz­miesz­cze­niem ładunku ujem­nego formy: keto­nowa </a:t>
            </a:r>
            <a:r>
              <a:rPr lang="pl-PL" altLang="pl-PL" sz="17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pl-PL" altLang="pl-PL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gdzie ładu­nek ujemny jest </a:t>
            </a:r>
            <a:br>
              <a:rPr lang="pl-PL" altLang="pl-PL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zlo­ka­li­zo­wany na ato­mach azotu, oraz </a:t>
            </a:r>
            <a:r>
              <a:rPr lang="pl-PL" altLang="pl-PL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eno­lowa</a:t>
            </a:r>
            <a:r>
              <a:rPr lang="pl-PL" altLang="pl-PL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17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pl-PL" altLang="pl-PL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gdzie ładu­nek ten jest zgro­ma­dzony na ato­mach tlenu. Obie formy ist­nieją </a:t>
            </a:r>
            <a:br>
              <a:rPr lang="pl-PL" altLang="pl-PL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sta­nie rów­no­wagi dyna­micz­nej, w spo­sób ciągły prze­cho­dząc jedna w drugą.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l-PL" altLang="pl-PL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Dal­szej reak­cji ulega mniej trwała forma </a:t>
            </a:r>
            <a:r>
              <a:rPr lang="pl-PL" altLang="pl-PL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eno­lowa</a:t>
            </a:r>
            <a:r>
              <a:rPr lang="pl-PL" altLang="pl-PL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Zostaje ona utle­niona w śro­do­wi­sku alka­licz­nym (NaOH) przez nad­tle­nek wodoru H</a:t>
            </a:r>
            <a:r>
              <a:rPr lang="pl-PL" altLang="pl-PL" sz="17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altLang="pl-PL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altLang="pl-PL" sz="17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altLang="pl-PL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 obec­no­ści </a:t>
            </a:r>
            <a:r>
              <a:rPr lang="pl-PL" altLang="pl-PL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hek­sa­cy­ja­no­że­la­zianu</a:t>
            </a:r>
            <a:r>
              <a:rPr lang="pl-PL" altLang="pl-PL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(III) potasu K</a:t>
            </a:r>
            <a:r>
              <a:rPr lang="pl-PL" altLang="pl-PL" sz="17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altLang="pl-PL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[Fe(CN)</a:t>
            </a:r>
            <a:r>
              <a:rPr lang="pl-PL" altLang="pl-PL" sz="17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l-PL" altLang="pl-PL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 jako kata­li­za­tora. Pro­duk­tem jest cykliczny nad­tle­nek </a:t>
            </a:r>
            <a:r>
              <a:rPr lang="pl-PL" altLang="pl-PL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pl-PL" altLang="pl-PL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Obecny w jego struk­tu­rze mostek nad­tlen­ko­wy jest bar­dzo nie­trwały, dlatego związek łatwo ulega rozpadowi czego pro­duk­tem jest cząsteczka azotu oraz 3-ami­no­fta­lan </a:t>
            </a:r>
            <a:r>
              <a:rPr lang="pl-PL" altLang="pl-PL" sz="17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pl-PL" altLang="pl-PL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stanie wzbudzonym (niekorzystnym energetycznie). 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pl-PL" alt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Prostokąt 4">
            <a:extLst>
              <a:ext uri="{FF2B5EF4-FFF2-40B4-BE49-F238E27FC236}">
                <a16:creationId xmlns:a16="http://schemas.microsoft.com/office/drawing/2014/main" id="{938E33ED-4332-DE80-3592-2BAD6DE10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30163"/>
            <a:ext cx="737235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Eksperyment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Luminescencja aktywowana kompleksem żelaza</a:t>
            </a:r>
          </a:p>
        </p:txBody>
      </p:sp>
      <p:pic>
        <p:nvPicPr>
          <p:cNvPr id="5124" name="Obraz 1">
            <a:extLst>
              <a:ext uri="{FF2B5EF4-FFF2-40B4-BE49-F238E27FC236}">
                <a16:creationId xmlns:a16="http://schemas.microsoft.com/office/drawing/2014/main" id="{C98E8FD6-C7C5-EF06-2396-9D8BCF030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22367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Obraz 6">
            <a:extLst>
              <a:ext uri="{FF2B5EF4-FFF2-40B4-BE49-F238E27FC236}">
                <a16:creationId xmlns:a16="http://schemas.microsoft.com/office/drawing/2014/main" id="{33FC096F-EEDC-C084-10A3-635C56DC6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338" y="184150"/>
            <a:ext cx="1182687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Obraz 2">
            <a:extLst>
              <a:ext uri="{FF2B5EF4-FFF2-40B4-BE49-F238E27FC236}">
                <a16:creationId xmlns:a16="http://schemas.microsoft.com/office/drawing/2014/main" id="{FDE76D98-5757-62D3-A020-1CECA4D86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3743325"/>
            <a:ext cx="5973763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pole tekstowe 4">
            <a:extLst>
              <a:ext uri="{FF2B5EF4-FFF2-40B4-BE49-F238E27FC236}">
                <a16:creationId xmlns:a16="http://schemas.microsoft.com/office/drawing/2014/main" id="{395932EF-D198-6E82-294E-38D86DBAB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3725863"/>
            <a:ext cx="5011738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końcowym etapie cząsteczka ta przechodzi ze stanu wzbudzonego do podstawowego </a:t>
            </a:r>
            <a:r>
              <a:rPr lang="pl-PL" altLang="pl-PL" sz="17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r>
              <a:rPr lang="pl-PL" altLang="pl-PL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czemu towarzyszy emisja światła niebieskiego.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Zjawisko to jest wykorzystywane np. w kryminalistyce do „wywoływania śladów krwi” gdzie świecenie luminolu jest katalizowane cząsteczkami hemu, które są naturalnymi kompleksami żelaza.</a:t>
            </a:r>
          </a:p>
        </p:txBody>
      </p:sp>
      <p:sp>
        <p:nvSpPr>
          <p:cNvPr id="5128" name="pole tekstowe 6">
            <a:extLst>
              <a:ext uri="{FF2B5EF4-FFF2-40B4-BE49-F238E27FC236}">
                <a16:creationId xmlns:a16="http://schemas.microsoft.com/office/drawing/2014/main" id="{34350AFB-CD38-A2D5-D370-189A88B0A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175" y="4275138"/>
            <a:ext cx="522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pl-PL" altLang="pl-PL" sz="1800"/>
          </a:p>
        </p:txBody>
      </p:sp>
      <p:sp>
        <p:nvSpPr>
          <p:cNvPr id="5129" name="pole tekstowe 8">
            <a:extLst>
              <a:ext uri="{FF2B5EF4-FFF2-40B4-BE49-F238E27FC236}">
                <a16:creationId xmlns:a16="http://schemas.microsoft.com/office/drawing/2014/main" id="{75D02C96-5A28-4E74-5240-AC6583D8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4438" y="4733925"/>
            <a:ext cx="566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pl-PL" altLang="pl-PL" sz="180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33BE3B5-B9BA-636E-84F5-9C8BAAC7788E}"/>
              </a:ext>
            </a:extLst>
          </p:cNvPr>
          <p:cNvSpPr txBox="1"/>
          <p:nvPr/>
        </p:nvSpPr>
        <p:spPr>
          <a:xfrm>
            <a:off x="9561513" y="4714875"/>
            <a:ext cx="4873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altLang="pl-PL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pl-PL" dirty="0"/>
          </a:p>
        </p:txBody>
      </p:sp>
      <p:sp>
        <p:nvSpPr>
          <p:cNvPr id="5131" name="pole tekstowe 12">
            <a:extLst>
              <a:ext uri="{FF2B5EF4-FFF2-40B4-BE49-F238E27FC236}">
                <a16:creationId xmlns:a16="http://schemas.microsoft.com/office/drawing/2014/main" id="{818111C6-DB48-0F51-DFB4-CDD51E2F5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4825" y="6372225"/>
            <a:ext cx="512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pl-PL" altLang="pl-PL" sz="1800"/>
          </a:p>
        </p:txBody>
      </p:sp>
      <p:sp>
        <p:nvSpPr>
          <p:cNvPr id="5132" name="pole tekstowe 14">
            <a:extLst>
              <a:ext uri="{FF2B5EF4-FFF2-40B4-BE49-F238E27FC236}">
                <a16:creationId xmlns:a16="http://schemas.microsoft.com/office/drawing/2014/main" id="{E816938F-CB81-ECA1-2251-221E05D0B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463" y="6408738"/>
            <a:ext cx="495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endParaRPr lang="pl-PL" altLang="pl-PL" sz="1800"/>
          </a:p>
        </p:txBody>
      </p:sp>
      <p:sp>
        <p:nvSpPr>
          <p:cNvPr id="5133" name="pole tekstowe 16">
            <a:extLst>
              <a:ext uri="{FF2B5EF4-FFF2-40B4-BE49-F238E27FC236}">
                <a16:creationId xmlns:a16="http://schemas.microsoft.com/office/drawing/2014/main" id="{06E46D7F-4E84-10E8-3623-704A7A75C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100" y="6399213"/>
            <a:ext cx="6094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pl-PL" altLang="pl-PL"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ole tekstowe 1">
            <a:extLst>
              <a:ext uri="{FF2B5EF4-FFF2-40B4-BE49-F238E27FC236}">
                <a16:creationId xmlns:a16="http://schemas.microsoft.com/office/drawing/2014/main" id="{C6B2FF15-3CAB-F5B7-D16B-572D1EACE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57150"/>
            <a:ext cx="11414125" cy="704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Eksperyment 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„Zielony duszek”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Odczynniki:</a:t>
            </a:r>
            <a:endParaRPr lang="pl-PL" altLang="pl-PL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Kwas siarkowy (VI) stężony,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etanol,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kwas borowy.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Sprzęt:</a:t>
            </a:r>
            <a:endParaRPr lang="pl-PL" altLang="pl-PL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Kolba </a:t>
            </a:r>
            <a:r>
              <a:rPr lang="pl-PL" altLang="pl-PL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trójszyjna</a:t>
            </a:r>
            <a:r>
              <a:rPr lang="pl-PL" altLang="pl-PL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płaszcz grzejny, porcelanka, zapałki.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Wykonanie: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kolby </a:t>
            </a:r>
            <a:r>
              <a:rPr lang="pl-PL" alt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trójszyjnej</a:t>
            </a: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należy wsypać 5 g kwasu borowego, dodać ok. 20 ml etanolu, kamyczki </a:t>
            </a:r>
            <a:r>
              <a:rPr lang="pl-PL" alt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wrzenne</a:t>
            </a: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oraz katalityczną ilość stężonego kwasu siarkowego (VI). Następnie zawar­tość kolby należy doprowadzić do wrzenia, wszystkie wyloty kolby podczas grzania pozostawić zamknięte. Po całkowitym roztworzeniu kwasu borowego i uzyskaniu klarownego roztworu, przyłożyć rozpaloną zapałkę do głównego wlotu kolby, w celu podpalenia powstającej pary.</a:t>
            </a:r>
            <a:endParaRPr lang="pl-PL" altLang="pl-PL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800" b="1" dirty="0">
              <a:solidFill>
                <a:srgbClr val="000000"/>
              </a:solidFill>
            </a:endParaRPr>
          </a:p>
        </p:txBody>
      </p:sp>
      <p:pic>
        <p:nvPicPr>
          <p:cNvPr id="10243" name="Obraz 1">
            <a:extLst>
              <a:ext uri="{FF2B5EF4-FFF2-40B4-BE49-F238E27FC236}">
                <a16:creationId xmlns:a16="http://schemas.microsoft.com/office/drawing/2014/main" id="{56565D17-6D0C-087B-563E-A408F1A4E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67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Obraz 6">
            <a:extLst>
              <a:ext uri="{FF2B5EF4-FFF2-40B4-BE49-F238E27FC236}">
                <a16:creationId xmlns:a16="http://schemas.microsoft.com/office/drawing/2014/main" id="{7B8B11DE-5683-60AC-6974-7688A11F0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338" y="184150"/>
            <a:ext cx="1182687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 descr="Obraz zawierający światło, w pomieszczeniu&#10;&#10;Zawartość wygenerowana przez AI może być niepoprawna.">
            <a:extLst>
              <a:ext uri="{FF2B5EF4-FFF2-40B4-BE49-F238E27FC236}">
                <a16:creationId xmlns:a16="http://schemas.microsoft.com/office/drawing/2014/main" id="{8454A9E6-01FB-5FA4-19AE-4756A8E8D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936" y="1073150"/>
            <a:ext cx="2044404" cy="2816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8234</TotalTime>
  <Words>1408</Words>
  <Application>Microsoft Macintosh PowerPoint</Application>
  <PresentationFormat>Panoramiczny</PresentationFormat>
  <Paragraphs>134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Calibri Light</vt:lpstr>
      <vt:lpstr>Projekt domyślny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PAVILION</dc:creator>
  <cp:lastModifiedBy>Julia Kurasik</cp:lastModifiedBy>
  <cp:revision>264</cp:revision>
  <cp:lastPrinted>2023-02-17T13:27:17Z</cp:lastPrinted>
  <dcterms:created xsi:type="dcterms:W3CDTF">2020-02-20T16:09:00Z</dcterms:created>
  <dcterms:modified xsi:type="dcterms:W3CDTF">2026-01-21T15:05:54Z</dcterms:modified>
</cp:coreProperties>
</file>